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8" r:id="rId6"/>
    <p:sldId id="279" r:id="rId7"/>
    <p:sldId id="292" r:id="rId8"/>
    <p:sldId id="281" r:id="rId9"/>
    <p:sldId id="282" r:id="rId10"/>
    <p:sldId id="280" r:id="rId11"/>
    <p:sldId id="283" r:id="rId12"/>
    <p:sldId id="290" r:id="rId13"/>
    <p:sldId id="272" r:id="rId14"/>
    <p:sldId id="284" r:id="rId15"/>
    <p:sldId id="285" r:id="rId16"/>
    <p:sldId id="286" r:id="rId17"/>
    <p:sldId id="287" r:id="rId18"/>
    <p:sldId id="288" r:id="rId19"/>
    <p:sldId id="289" r:id="rId20"/>
    <p:sldId id="293" r:id="rId21"/>
    <p:sldId id="291" r:id="rId22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6" d="100"/>
          <a:sy n="76" d="100"/>
        </p:scale>
        <p:origin x="72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REAKCJA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REAKCJA RATUJĄCA ŻYCIE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C8-4DE9-B69A-0F9D57A38E0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C8-4DE9-B69A-0F9D57A38E0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C8-4DE9-B69A-0F9D57A38E0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0C8-4DE9-B69A-0F9D57A38E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ŚWIADEK ZDARZENIA WYKONUJĄCY RKO</c:v>
                </c:pt>
                <c:pt idx="1">
                  <c:v>DYSPOZYTOR MEDYCZNY</c:v>
                </c:pt>
                <c:pt idx="2">
                  <c:v>UŻYCIE AED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C8-4DE9-B69A-0F9D57A38E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55690955297259"/>
          <c:y val="0.30914787134659022"/>
          <c:w val="0.38650658251051945"/>
          <c:h val="0.402311490724676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779F3-5DDD-41A9-8F8D-CDD669733B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A02A2B-AF37-43D5-B91B-8F9FD57F3B02}">
      <dgm:prSet phldrT="[Tekst]"/>
      <dgm:spPr/>
      <dgm:t>
        <a:bodyPr/>
        <a:lstStyle/>
        <a:p>
          <a:r>
            <a:rPr lang="pl-PL" dirty="0"/>
            <a:t>NIE REAGUJE I NIE ODDYCHA PRAWIDŁOWO</a:t>
          </a:r>
        </a:p>
      </dgm:t>
    </dgm:pt>
    <dgm:pt modelId="{7C8CD3C2-70C2-435C-8346-77FD4B198C28}" type="parTrans" cxnId="{77F6F68B-DD01-4359-B06D-7741A75235E2}">
      <dgm:prSet/>
      <dgm:spPr/>
      <dgm:t>
        <a:bodyPr/>
        <a:lstStyle/>
        <a:p>
          <a:endParaRPr lang="pl-PL"/>
        </a:p>
      </dgm:t>
    </dgm:pt>
    <dgm:pt modelId="{9804FB62-F57D-4D4C-A305-050834AB623B}" type="sibTrans" cxnId="{77F6F68B-DD01-4359-B06D-7741A75235E2}">
      <dgm:prSet/>
      <dgm:spPr/>
      <dgm:t>
        <a:bodyPr/>
        <a:lstStyle/>
        <a:p>
          <a:endParaRPr lang="pl-PL"/>
        </a:p>
      </dgm:t>
    </dgm:pt>
    <dgm:pt modelId="{93278B97-6885-43F5-B62F-537B8F532E59}">
      <dgm:prSet phldrT="[Tekst]"/>
      <dgm:spPr/>
      <dgm:t>
        <a:bodyPr/>
        <a:lstStyle/>
        <a:p>
          <a:r>
            <a:rPr lang="pl-PL" dirty="0"/>
            <a:t>WEZWIJ ZESPÓŁ RATOWNICTWA MEDYCZNEGO</a:t>
          </a:r>
        </a:p>
      </dgm:t>
    </dgm:pt>
    <dgm:pt modelId="{85D1491A-4325-4225-9964-43A188B8BA13}" type="parTrans" cxnId="{8908666B-5CD2-4ABB-AC27-34E3574AD341}">
      <dgm:prSet/>
      <dgm:spPr/>
      <dgm:t>
        <a:bodyPr/>
        <a:lstStyle/>
        <a:p>
          <a:endParaRPr lang="pl-PL"/>
        </a:p>
      </dgm:t>
    </dgm:pt>
    <dgm:pt modelId="{BB2DCEFC-E488-4316-BDC9-73FDC26418E0}" type="sibTrans" cxnId="{8908666B-5CD2-4ABB-AC27-34E3574AD341}">
      <dgm:prSet/>
      <dgm:spPr/>
      <dgm:t>
        <a:bodyPr/>
        <a:lstStyle/>
        <a:p>
          <a:endParaRPr lang="pl-PL"/>
        </a:p>
      </dgm:t>
    </dgm:pt>
    <dgm:pt modelId="{685B307E-6B61-4D22-B446-6300F96260B1}">
      <dgm:prSet phldrT="[Tekst]"/>
      <dgm:spPr/>
      <dgm:t>
        <a:bodyPr/>
        <a:lstStyle/>
        <a:p>
          <a:r>
            <a:rPr lang="pl-PL" dirty="0"/>
            <a:t>WYKONAJ 30 UCIŚNIĘĆ KLATKI PIERSIOWEJ</a:t>
          </a:r>
        </a:p>
      </dgm:t>
    </dgm:pt>
    <dgm:pt modelId="{32CA1C06-2BEA-434F-8F45-5208D9A59C4F}" type="parTrans" cxnId="{C3A59DE4-179F-4EDE-A252-42D469C0B77F}">
      <dgm:prSet/>
      <dgm:spPr/>
      <dgm:t>
        <a:bodyPr/>
        <a:lstStyle/>
        <a:p>
          <a:endParaRPr lang="pl-PL"/>
        </a:p>
      </dgm:t>
    </dgm:pt>
    <dgm:pt modelId="{A4B519D3-B088-47FB-AEFA-EEBC241C5C31}" type="sibTrans" cxnId="{C3A59DE4-179F-4EDE-A252-42D469C0B77F}">
      <dgm:prSet/>
      <dgm:spPr/>
      <dgm:t>
        <a:bodyPr/>
        <a:lstStyle/>
        <a:p>
          <a:endParaRPr lang="pl-PL"/>
        </a:p>
      </dgm:t>
    </dgm:pt>
    <dgm:pt modelId="{90A19FE6-5E69-40D6-A150-AC533F7C66B3}">
      <dgm:prSet phldrT="[Tekst]"/>
      <dgm:spPr/>
      <dgm:t>
        <a:bodyPr/>
        <a:lstStyle/>
        <a:p>
          <a:r>
            <a:rPr lang="pl-PL" dirty="0"/>
            <a:t>WYKONAJ 2 ODDECHY RATOWNICZE</a:t>
          </a:r>
        </a:p>
      </dgm:t>
    </dgm:pt>
    <dgm:pt modelId="{95F8803E-F69F-4A4C-A092-0F13A0B4A96A}" type="parTrans" cxnId="{D5E54B47-3A4F-4731-A5C3-5FB171E14133}">
      <dgm:prSet/>
      <dgm:spPr/>
      <dgm:t>
        <a:bodyPr/>
        <a:lstStyle/>
        <a:p>
          <a:endParaRPr lang="pl-PL"/>
        </a:p>
      </dgm:t>
    </dgm:pt>
    <dgm:pt modelId="{DA62DEBD-8CDD-41FD-AFB1-09B8EC4AAD35}" type="sibTrans" cxnId="{D5E54B47-3A4F-4731-A5C3-5FB171E14133}">
      <dgm:prSet/>
      <dgm:spPr/>
      <dgm:t>
        <a:bodyPr/>
        <a:lstStyle/>
        <a:p>
          <a:endParaRPr lang="pl-PL"/>
        </a:p>
      </dgm:t>
    </dgm:pt>
    <dgm:pt modelId="{B878ABA7-A92D-4384-B686-D7537F4B48A7}">
      <dgm:prSet phldrT="[Tekst]"/>
      <dgm:spPr/>
      <dgm:t>
        <a:bodyPr/>
        <a:lstStyle/>
        <a:p>
          <a:r>
            <a:rPr lang="pl-PL" dirty="0"/>
            <a:t>KONTYNUUJ RKO W STOSUNKU 30:2</a:t>
          </a:r>
        </a:p>
      </dgm:t>
    </dgm:pt>
    <dgm:pt modelId="{6F6A3CE2-D7D1-4DC8-9904-E011E713BC8B}" type="parTrans" cxnId="{5FADF36E-3FFC-4A26-8C4F-04FFA6E0E5B2}">
      <dgm:prSet/>
      <dgm:spPr/>
      <dgm:t>
        <a:bodyPr/>
        <a:lstStyle/>
        <a:p>
          <a:endParaRPr lang="pl-PL"/>
        </a:p>
      </dgm:t>
    </dgm:pt>
    <dgm:pt modelId="{530B9B56-4E44-4C84-A3B8-C8F01A7C1A37}" type="sibTrans" cxnId="{5FADF36E-3FFC-4A26-8C4F-04FFA6E0E5B2}">
      <dgm:prSet/>
      <dgm:spPr/>
      <dgm:t>
        <a:bodyPr/>
        <a:lstStyle/>
        <a:p>
          <a:endParaRPr lang="pl-PL"/>
        </a:p>
      </dgm:t>
    </dgm:pt>
    <dgm:pt modelId="{AFBFE093-4DEE-4369-8C6D-B75AAC01F380}">
      <dgm:prSet/>
      <dgm:spPr/>
      <dgm:t>
        <a:bodyPr/>
        <a:lstStyle/>
        <a:p>
          <a:r>
            <a:rPr lang="pl-PL" dirty="0"/>
            <a:t>PRZY DOSTĘPNYM AED  - WŁĄCZ I WYKONUJ POLECENIA</a:t>
          </a:r>
        </a:p>
      </dgm:t>
    </dgm:pt>
    <dgm:pt modelId="{708A20C2-E649-4DE8-9AB5-31167F96A538}" type="parTrans" cxnId="{DCC54125-6618-4AD6-8513-7E84C225DD0F}">
      <dgm:prSet/>
      <dgm:spPr/>
      <dgm:t>
        <a:bodyPr/>
        <a:lstStyle/>
        <a:p>
          <a:endParaRPr lang="pl-PL"/>
        </a:p>
      </dgm:t>
    </dgm:pt>
    <dgm:pt modelId="{B65BF66A-F845-46FC-978D-7878EE6F2C17}" type="sibTrans" cxnId="{DCC54125-6618-4AD6-8513-7E84C225DD0F}">
      <dgm:prSet/>
      <dgm:spPr/>
      <dgm:t>
        <a:bodyPr/>
        <a:lstStyle/>
        <a:p>
          <a:endParaRPr lang="pl-PL"/>
        </a:p>
      </dgm:t>
    </dgm:pt>
    <dgm:pt modelId="{C05AD8E6-E830-41BC-AA09-1F1799F1EA78}" type="pres">
      <dgm:prSet presAssocID="{63D779F3-5DDD-41A9-8F8D-CDD669733B3B}" presName="linear" presStyleCnt="0">
        <dgm:presLayoutVars>
          <dgm:dir/>
          <dgm:animLvl val="lvl"/>
          <dgm:resizeHandles val="exact"/>
        </dgm:presLayoutVars>
      </dgm:prSet>
      <dgm:spPr/>
    </dgm:pt>
    <dgm:pt modelId="{42D16A7D-A993-406A-96A1-F31D9B573E72}" type="pres">
      <dgm:prSet presAssocID="{33A02A2B-AF37-43D5-B91B-8F9FD57F3B02}" presName="parentLin" presStyleCnt="0"/>
      <dgm:spPr/>
    </dgm:pt>
    <dgm:pt modelId="{694BEA8C-0BD5-4B76-B65F-2EA13B5BF30F}" type="pres">
      <dgm:prSet presAssocID="{33A02A2B-AF37-43D5-B91B-8F9FD57F3B02}" presName="parentLeftMargin" presStyleLbl="node1" presStyleIdx="0" presStyleCnt="3"/>
      <dgm:spPr/>
    </dgm:pt>
    <dgm:pt modelId="{73EA04BB-7B10-482D-8C47-C5C736BC4D1A}" type="pres">
      <dgm:prSet presAssocID="{33A02A2B-AF37-43D5-B91B-8F9FD57F3B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3641EA-62B5-433E-9EB0-42143404BCB6}" type="pres">
      <dgm:prSet presAssocID="{33A02A2B-AF37-43D5-B91B-8F9FD57F3B02}" presName="negativeSpace" presStyleCnt="0"/>
      <dgm:spPr/>
    </dgm:pt>
    <dgm:pt modelId="{404A52EA-F83A-44B2-827F-66709F8DB5FA}" type="pres">
      <dgm:prSet presAssocID="{33A02A2B-AF37-43D5-B91B-8F9FD57F3B02}" presName="childText" presStyleLbl="conFgAcc1" presStyleIdx="0" presStyleCnt="3">
        <dgm:presLayoutVars>
          <dgm:bulletEnabled val="1"/>
        </dgm:presLayoutVars>
      </dgm:prSet>
      <dgm:spPr/>
    </dgm:pt>
    <dgm:pt modelId="{7E0A524F-7E8D-42A0-B5EC-D2F37703E2CD}" type="pres">
      <dgm:prSet presAssocID="{9804FB62-F57D-4D4C-A305-050834AB623B}" presName="spaceBetweenRectangles" presStyleCnt="0"/>
      <dgm:spPr/>
    </dgm:pt>
    <dgm:pt modelId="{7E7976C2-4F96-4334-879A-575AFF8C0D4B}" type="pres">
      <dgm:prSet presAssocID="{685B307E-6B61-4D22-B446-6300F96260B1}" presName="parentLin" presStyleCnt="0"/>
      <dgm:spPr/>
    </dgm:pt>
    <dgm:pt modelId="{DEB4F1F5-A51D-477A-84F6-3E6B15E3D0A6}" type="pres">
      <dgm:prSet presAssocID="{685B307E-6B61-4D22-B446-6300F96260B1}" presName="parentLeftMargin" presStyleLbl="node1" presStyleIdx="0" presStyleCnt="3"/>
      <dgm:spPr/>
    </dgm:pt>
    <dgm:pt modelId="{D4F2CBAB-7991-4260-AC5B-A22122DAABD5}" type="pres">
      <dgm:prSet presAssocID="{685B307E-6B61-4D22-B446-6300F96260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156ABE-C674-4F7F-A089-92F2F9F3686B}" type="pres">
      <dgm:prSet presAssocID="{685B307E-6B61-4D22-B446-6300F96260B1}" presName="negativeSpace" presStyleCnt="0"/>
      <dgm:spPr/>
    </dgm:pt>
    <dgm:pt modelId="{F5A9D35B-448E-4EE0-B282-AAC95543AA2D}" type="pres">
      <dgm:prSet presAssocID="{685B307E-6B61-4D22-B446-6300F96260B1}" presName="childText" presStyleLbl="conFgAcc1" presStyleIdx="1" presStyleCnt="3">
        <dgm:presLayoutVars>
          <dgm:bulletEnabled val="1"/>
        </dgm:presLayoutVars>
      </dgm:prSet>
      <dgm:spPr/>
    </dgm:pt>
    <dgm:pt modelId="{53EE7885-31FC-4E1A-BC6D-E5DBA8358182}" type="pres">
      <dgm:prSet presAssocID="{A4B519D3-B088-47FB-AEFA-EEBC241C5C31}" presName="spaceBetweenRectangles" presStyleCnt="0"/>
      <dgm:spPr/>
    </dgm:pt>
    <dgm:pt modelId="{2B630C09-FBFA-480F-8C71-D742B5ED5C40}" type="pres">
      <dgm:prSet presAssocID="{B878ABA7-A92D-4384-B686-D7537F4B48A7}" presName="parentLin" presStyleCnt="0"/>
      <dgm:spPr/>
    </dgm:pt>
    <dgm:pt modelId="{1F223CA1-7EAE-428E-A856-C446661B75A2}" type="pres">
      <dgm:prSet presAssocID="{B878ABA7-A92D-4384-B686-D7537F4B48A7}" presName="parentLeftMargin" presStyleLbl="node1" presStyleIdx="1" presStyleCnt="3"/>
      <dgm:spPr/>
    </dgm:pt>
    <dgm:pt modelId="{4E323113-8FEA-42C2-8895-E114F35B63F8}" type="pres">
      <dgm:prSet presAssocID="{B878ABA7-A92D-4384-B686-D7537F4B48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FB6C47-8663-4E25-A532-95C30E2CBFC6}" type="pres">
      <dgm:prSet presAssocID="{B878ABA7-A92D-4384-B686-D7537F4B48A7}" presName="negativeSpace" presStyleCnt="0"/>
      <dgm:spPr/>
    </dgm:pt>
    <dgm:pt modelId="{520C7FAE-0ABE-4DB4-909E-01DC5756B451}" type="pres">
      <dgm:prSet presAssocID="{B878ABA7-A92D-4384-B686-D7537F4B48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82EF02-D6C1-4715-8BD3-FA1E26154F53}" type="presOf" srcId="{93278B97-6885-43F5-B62F-537B8F532E59}" destId="{404A52EA-F83A-44B2-827F-66709F8DB5FA}" srcOrd="0" destOrd="0" presId="urn:microsoft.com/office/officeart/2005/8/layout/list1"/>
    <dgm:cxn modelId="{FF815B0A-D916-4B34-89A5-5D2935FCFC78}" type="presOf" srcId="{33A02A2B-AF37-43D5-B91B-8F9FD57F3B02}" destId="{73EA04BB-7B10-482D-8C47-C5C736BC4D1A}" srcOrd="1" destOrd="0" presId="urn:microsoft.com/office/officeart/2005/8/layout/list1"/>
    <dgm:cxn modelId="{501D291D-6B2E-4807-9352-CA2ECBA653E9}" type="presOf" srcId="{B878ABA7-A92D-4384-B686-D7537F4B48A7}" destId="{1F223CA1-7EAE-428E-A856-C446661B75A2}" srcOrd="0" destOrd="0" presId="urn:microsoft.com/office/officeart/2005/8/layout/list1"/>
    <dgm:cxn modelId="{47C15920-D1B9-4CDD-B775-CDA58854F5D1}" type="presOf" srcId="{B878ABA7-A92D-4384-B686-D7537F4B48A7}" destId="{4E323113-8FEA-42C2-8895-E114F35B63F8}" srcOrd="1" destOrd="0" presId="urn:microsoft.com/office/officeart/2005/8/layout/list1"/>
    <dgm:cxn modelId="{DCC54125-6618-4AD6-8513-7E84C225DD0F}" srcId="{B878ABA7-A92D-4384-B686-D7537F4B48A7}" destId="{AFBFE093-4DEE-4369-8C6D-B75AAC01F380}" srcOrd="0" destOrd="0" parTransId="{708A20C2-E649-4DE8-9AB5-31167F96A538}" sibTransId="{B65BF66A-F845-46FC-978D-7878EE6F2C17}"/>
    <dgm:cxn modelId="{4C28D62D-A34E-4108-BB39-8616A914BE89}" type="presOf" srcId="{AFBFE093-4DEE-4369-8C6D-B75AAC01F380}" destId="{520C7FAE-0ABE-4DB4-909E-01DC5756B451}" srcOrd="0" destOrd="0" presId="urn:microsoft.com/office/officeart/2005/8/layout/list1"/>
    <dgm:cxn modelId="{D5E54B47-3A4F-4731-A5C3-5FB171E14133}" srcId="{685B307E-6B61-4D22-B446-6300F96260B1}" destId="{90A19FE6-5E69-40D6-A150-AC533F7C66B3}" srcOrd="0" destOrd="0" parTransId="{95F8803E-F69F-4A4C-A092-0F13A0B4A96A}" sibTransId="{DA62DEBD-8CDD-41FD-AFB1-09B8EC4AAD35}"/>
    <dgm:cxn modelId="{60559F4A-9CC4-4280-97A2-FFA7EC506CF4}" type="presOf" srcId="{685B307E-6B61-4D22-B446-6300F96260B1}" destId="{D4F2CBAB-7991-4260-AC5B-A22122DAABD5}" srcOrd="1" destOrd="0" presId="urn:microsoft.com/office/officeart/2005/8/layout/list1"/>
    <dgm:cxn modelId="{8908666B-5CD2-4ABB-AC27-34E3574AD341}" srcId="{33A02A2B-AF37-43D5-B91B-8F9FD57F3B02}" destId="{93278B97-6885-43F5-B62F-537B8F532E59}" srcOrd="0" destOrd="0" parTransId="{85D1491A-4325-4225-9964-43A188B8BA13}" sibTransId="{BB2DCEFC-E488-4316-BDC9-73FDC26418E0}"/>
    <dgm:cxn modelId="{5FADF36E-3FFC-4A26-8C4F-04FFA6E0E5B2}" srcId="{63D779F3-5DDD-41A9-8F8D-CDD669733B3B}" destId="{B878ABA7-A92D-4384-B686-D7537F4B48A7}" srcOrd="2" destOrd="0" parTransId="{6F6A3CE2-D7D1-4DC8-9904-E011E713BC8B}" sibTransId="{530B9B56-4E44-4C84-A3B8-C8F01A7C1A37}"/>
    <dgm:cxn modelId="{77F6F68B-DD01-4359-B06D-7741A75235E2}" srcId="{63D779F3-5DDD-41A9-8F8D-CDD669733B3B}" destId="{33A02A2B-AF37-43D5-B91B-8F9FD57F3B02}" srcOrd="0" destOrd="0" parTransId="{7C8CD3C2-70C2-435C-8346-77FD4B198C28}" sibTransId="{9804FB62-F57D-4D4C-A305-050834AB623B}"/>
    <dgm:cxn modelId="{E0EB32B6-BDEC-4CF3-9D13-E36E5FF9C5F4}" type="presOf" srcId="{90A19FE6-5E69-40D6-A150-AC533F7C66B3}" destId="{F5A9D35B-448E-4EE0-B282-AAC95543AA2D}" srcOrd="0" destOrd="0" presId="urn:microsoft.com/office/officeart/2005/8/layout/list1"/>
    <dgm:cxn modelId="{63C941B9-5881-4A48-B8C2-1F59D4DD42AA}" type="presOf" srcId="{33A02A2B-AF37-43D5-B91B-8F9FD57F3B02}" destId="{694BEA8C-0BD5-4B76-B65F-2EA13B5BF30F}" srcOrd="0" destOrd="0" presId="urn:microsoft.com/office/officeart/2005/8/layout/list1"/>
    <dgm:cxn modelId="{BB47B1D2-06CB-416A-B004-674C87E1D4BB}" type="presOf" srcId="{685B307E-6B61-4D22-B446-6300F96260B1}" destId="{DEB4F1F5-A51D-477A-84F6-3E6B15E3D0A6}" srcOrd="0" destOrd="0" presId="urn:microsoft.com/office/officeart/2005/8/layout/list1"/>
    <dgm:cxn modelId="{C3A59DE4-179F-4EDE-A252-42D469C0B77F}" srcId="{63D779F3-5DDD-41A9-8F8D-CDD669733B3B}" destId="{685B307E-6B61-4D22-B446-6300F96260B1}" srcOrd="1" destOrd="0" parTransId="{32CA1C06-2BEA-434F-8F45-5208D9A59C4F}" sibTransId="{A4B519D3-B088-47FB-AEFA-EEBC241C5C31}"/>
    <dgm:cxn modelId="{79AEBFE4-C6C6-45CF-A38D-34B93E480043}" type="presOf" srcId="{63D779F3-5DDD-41A9-8F8D-CDD669733B3B}" destId="{C05AD8E6-E830-41BC-AA09-1F1799F1EA78}" srcOrd="0" destOrd="0" presId="urn:microsoft.com/office/officeart/2005/8/layout/list1"/>
    <dgm:cxn modelId="{9B4DE1C4-2C2C-4883-B6A6-92CB003540BA}" type="presParOf" srcId="{C05AD8E6-E830-41BC-AA09-1F1799F1EA78}" destId="{42D16A7D-A993-406A-96A1-F31D9B573E72}" srcOrd="0" destOrd="0" presId="urn:microsoft.com/office/officeart/2005/8/layout/list1"/>
    <dgm:cxn modelId="{01112C77-D147-47A5-9612-22F41D0BCA8E}" type="presParOf" srcId="{42D16A7D-A993-406A-96A1-F31D9B573E72}" destId="{694BEA8C-0BD5-4B76-B65F-2EA13B5BF30F}" srcOrd="0" destOrd="0" presId="urn:microsoft.com/office/officeart/2005/8/layout/list1"/>
    <dgm:cxn modelId="{61E25299-37C5-4F1C-9212-D29E2BA5E0C3}" type="presParOf" srcId="{42D16A7D-A993-406A-96A1-F31D9B573E72}" destId="{73EA04BB-7B10-482D-8C47-C5C736BC4D1A}" srcOrd="1" destOrd="0" presId="urn:microsoft.com/office/officeart/2005/8/layout/list1"/>
    <dgm:cxn modelId="{C4E92D06-ADDE-41CC-B6BF-4C4451756429}" type="presParOf" srcId="{C05AD8E6-E830-41BC-AA09-1F1799F1EA78}" destId="{9F3641EA-62B5-433E-9EB0-42143404BCB6}" srcOrd="1" destOrd="0" presId="urn:microsoft.com/office/officeart/2005/8/layout/list1"/>
    <dgm:cxn modelId="{6E78B192-CD6D-4D27-9E8B-73321FF88297}" type="presParOf" srcId="{C05AD8E6-E830-41BC-AA09-1F1799F1EA78}" destId="{404A52EA-F83A-44B2-827F-66709F8DB5FA}" srcOrd="2" destOrd="0" presId="urn:microsoft.com/office/officeart/2005/8/layout/list1"/>
    <dgm:cxn modelId="{8332FAF3-D614-43DB-90EE-DDDD0AB0E455}" type="presParOf" srcId="{C05AD8E6-E830-41BC-AA09-1F1799F1EA78}" destId="{7E0A524F-7E8D-42A0-B5EC-D2F37703E2CD}" srcOrd="3" destOrd="0" presId="urn:microsoft.com/office/officeart/2005/8/layout/list1"/>
    <dgm:cxn modelId="{F09A6D39-4A6B-4DB1-9FAE-EC5B6A23B5CE}" type="presParOf" srcId="{C05AD8E6-E830-41BC-AA09-1F1799F1EA78}" destId="{7E7976C2-4F96-4334-879A-575AFF8C0D4B}" srcOrd="4" destOrd="0" presId="urn:microsoft.com/office/officeart/2005/8/layout/list1"/>
    <dgm:cxn modelId="{64A66CB2-74FB-47B1-8CC8-F255B7C931F0}" type="presParOf" srcId="{7E7976C2-4F96-4334-879A-575AFF8C0D4B}" destId="{DEB4F1F5-A51D-477A-84F6-3E6B15E3D0A6}" srcOrd="0" destOrd="0" presId="urn:microsoft.com/office/officeart/2005/8/layout/list1"/>
    <dgm:cxn modelId="{FB9C6C94-9DB8-4E5C-ABEB-6CA71033AF94}" type="presParOf" srcId="{7E7976C2-4F96-4334-879A-575AFF8C0D4B}" destId="{D4F2CBAB-7991-4260-AC5B-A22122DAABD5}" srcOrd="1" destOrd="0" presId="urn:microsoft.com/office/officeart/2005/8/layout/list1"/>
    <dgm:cxn modelId="{F431F500-B1D6-4605-BBF8-56C0B4A2A176}" type="presParOf" srcId="{C05AD8E6-E830-41BC-AA09-1F1799F1EA78}" destId="{17156ABE-C674-4F7F-A089-92F2F9F3686B}" srcOrd="5" destOrd="0" presId="urn:microsoft.com/office/officeart/2005/8/layout/list1"/>
    <dgm:cxn modelId="{F59DB448-6566-4429-9F86-5433BC9FD8F4}" type="presParOf" srcId="{C05AD8E6-E830-41BC-AA09-1F1799F1EA78}" destId="{F5A9D35B-448E-4EE0-B282-AAC95543AA2D}" srcOrd="6" destOrd="0" presId="urn:microsoft.com/office/officeart/2005/8/layout/list1"/>
    <dgm:cxn modelId="{5778C596-3360-4E18-8C99-A628B8090A0F}" type="presParOf" srcId="{C05AD8E6-E830-41BC-AA09-1F1799F1EA78}" destId="{53EE7885-31FC-4E1A-BC6D-E5DBA8358182}" srcOrd="7" destOrd="0" presId="urn:microsoft.com/office/officeart/2005/8/layout/list1"/>
    <dgm:cxn modelId="{C0201B65-34F2-4CD7-981D-1459D298EE98}" type="presParOf" srcId="{C05AD8E6-E830-41BC-AA09-1F1799F1EA78}" destId="{2B630C09-FBFA-480F-8C71-D742B5ED5C40}" srcOrd="8" destOrd="0" presId="urn:microsoft.com/office/officeart/2005/8/layout/list1"/>
    <dgm:cxn modelId="{15DE43DD-55A2-41FF-B8CA-31A6F1CC3C55}" type="presParOf" srcId="{2B630C09-FBFA-480F-8C71-D742B5ED5C40}" destId="{1F223CA1-7EAE-428E-A856-C446661B75A2}" srcOrd="0" destOrd="0" presId="urn:microsoft.com/office/officeart/2005/8/layout/list1"/>
    <dgm:cxn modelId="{13CFCBB3-FBC9-4570-ACCE-F278ED5ACD6C}" type="presParOf" srcId="{2B630C09-FBFA-480F-8C71-D742B5ED5C40}" destId="{4E323113-8FEA-42C2-8895-E114F35B63F8}" srcOrd="1" destOrd="0" presId="urn:microsoft.com/office/officeart/2005/8/layout/list1"/>
    <dgm:cxn modelId="{AA9D4705-8783-4302-B4D1-0EDF3A6CAB0E}" type="presParOf" srcId="{C05AD8E6-E830-41BC-AA09-1F1799F1EA78}" destId="{F9FB6C47-8663-4E25-A532-95C30E2CBFC6}" srcOrd="9" destOrd="0" presId="urn:microsoft.com/office/officeart/2005/8/layout/list1"/>
    <dgm:cxn modelId="{23871FD2-C042-427F-AB50-DDF2EBE9D9F9}" type="presParOf" srcId="{C05AD8E6-E830-41BC-AA09-1F1799F1EA78}" destId="{520C7FAE-0ABE-4DB4-909E-01DC5756B4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A52EA-F83A-44B2-827F-66709F8DB5FA}">
      <dsp:nvSpPr>
        <dsp:cNvPr id="0" name=""/>
        <dsp:cNvSpPr/>
      </dsp:nvSpPr>
      <dsp:spPr>
        <a:xfrm>
          <a:off x="0" y="730342"/>
          <a:ext cx="96012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79044" rIns="745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WEZWIJ ZESPÓŁ RATOWNICTWA MEDYCZNEGO</a:t>
          </a:r>
        </a:p>
      </dsp:txBody>
      <dsp:txXfrm>
        <a:off x="0" y="730342"/>
        <a:ext cx="9601200" cy="1014300"/>
      </dsp:txXfrm>
    </dsp:sp>
    <dsp:sp modelId="{73EA04BB-7B10-482D-8C47-C5C736BC4D1A}">
      <dsp:nvSpPr>
        <dsp:cNvPr id="0" name=""/>
        <dsp:cNvSpPr/>
      </dsp:nvSpPr>
      <dsp:spPr>
        <a:xfrm>
          <a:off x="480060" y="390862"/>
          <a:ext cx="67208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NIE REAGUJE I NIE ODDYCHA PRAWIDŁOWO</a:t>
          </a:r>
        </a:p>
      </dsp:txBody>
      <dsp:txXfrm>
        <a:off x="513204" y="424006"/>
        <a:ext cx="6654552" cy="612672"/>
      </dsp:txXfrm>
    </dsp:sp>
    <dsp:sp modelId="{F5A9D35B-448E-4EE0-B282-AAC95543AA2D}">
      <dsp:nvSpPr>
        <dsp:cNvPr id="0" name=""/>
        <dsp:cNvSpPr/>
      </dsp:nvSpPr>
      <dsp:spPr>
        <a:xfrm>
          <a:off x="0" y="2208322"/>
          <a:ext cx="9601200" cy="996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79044" rIns="745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WYKONAJ 2 ODDECHY RATOWNICZE</a:t>
          </a:r>
        </a:p>
      </dsp:txBody>
      <dsp:txXfrm>
        <a:off x="0" y="2208322"/>
        <a:ext cx="9601200" cy="996187"/>
      </dsp:txXfrm>
    </dsp:sp>
    <dsp:sp modelId="{D4F2CBAB-7991-4260-AC5B-A22122DAABD5}">
      <dsp:nvSpPr>
        <dsp:cNvPr id="0" name=""/>
        <dsp:cNvSpPr/>
      </dsp:nvSpPr>
      <dsp:spPr>
        <a:xfrm>
          <a:off x="480060" y="1868842"/>
          <a:ext cx="67208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WYKONAJ 30 UCIŚNIĘĆ KLATKI PIERSIOWEJ</a:t>
          </a:r>
        </a:p>
      </dsp:txBody>
      <dsp:txXfrm>
        <a:off x="513204" y="1901986"/>
        <a:ext cx="6654552" cy="612672"/>
      </dsp:txXfrm>
    </dsp:sp>
    <dsp:sp modelId="{520C7FAE-0ABE-4DB4-909E-01DC5756B451}">
      <dsp:nvSpPr>
        <dsp:cNvPr id="0" name=""/>
        <dsp:cNvSpPr/>
      </dsp:nvSpPr>
      <dsp:spPr>
        <a:xfrm>
          <a:off x="0" y="3668189"/>
          <a:ext cx="96012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79044" rIns="745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PRZY DOSTĘPNYM AED  - WŁĄCZ I WYKONUJ POLECENIA</a:t>
          </a:r>
        </a:p>
      </dsp:txBody>
      <dsp:txXfrm>
        <a:off x="0" y="3668189"/>
        <a:ext cx="9601200" cy="1014300"/>
      </dsp:txXfrm>
    </dsp:sp>
    <dsp:sp modelId="{4E323113-8FEA-42C2-8895-E114F35B63F8}">
      <dsp:nvSpPr>
        <dsp:cNvPr id="0" name=""/>
        <dsp:cNvSpPr/>
      </dsp:nvSpPr>
      <dsp:spPr>
        <a:xfrm>
          <a:off x="480060" y="3328709"/>
          <a:ext cx="67208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KONTYNUUJ RKO W STOSUNKU 30:2</a:t>
          </a:r>
        </a:p>
      </dsp:txBody>
      <dsp:txXfrm>
        <a:off x="513204" y="3361853"/>
        <a:ext cx="665455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5x9ls6fBi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6Sp89kM_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c.krakow.pl/index.html" TargetMode="External"/><Relationship Id="rId2" Type="http://schemas.openxmlformats.org/officeDocument/2006/relationships/hyperlink" Target="https://www.gov.pl/web/zdrowie/zespoly-ratownictwa-medyczne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.pl/covid19/zalecenia/230714,wskazowki-resuscitation-council-uk-dotyczace-prowadzenia-resuscytacji-krazeniowo-oddechowej-u-pacjentow-z-podejrzeniem-lub-rozpoznaniem-covid-19" TargetMode="External"/><Relationship Id="rId5" Type="http://schemas.openxmlformats.org/officeDocument/2006/relationships/hyperlink" Target="http://prawo.sejm.gov.pl/isap.nsf/DocDetails.xsp?id=WDU20190000993" TargetMode="External"/><Relationship Id="rId4" Type="http://schemas.openxmlformats.org/officeDocument/2006/relationships/hyperlink" Target="https://www.erc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c.krakow.pl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.edu/covid" TargetMode="External"/><Relationship Id="rId2" Type="http://schemas.openxmlformats.org/officeDocument/2006/relationships/hyperlink" Target="https://www.erc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sy.erc.edu/pl/log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19000099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1900009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dirty="0"/>
              <a:t>PODSTAWOWE ZABIEGI RESUSCYTACYJNE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" dirty="0"/>
              <a:t>ZUZANNA KOZIELSKA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" b="1" dirty="0"/>
              <a:t>BLS – BASIC LIFE SUPPORT – PODSTAWOWE CZYNNOŚCI RESUSCYTACYJNE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" dirty="0"/>
              <a:t>UDROŻNIENIE DRÓG ODDECHOWYCH</a:t>
            </a:r>
          </a:p>
          <a:p>
            <a:pPr rtl="0"/>
            <a:r>
              <a:rPr lang="pl" dirty="0"/>
              <a:t>WENTYLACJA I UCISKANIE KLATKI PIERSIOWEJ BEZ UŻYCIA SPRZĘTU</a:t>
            </a:r>
          </a:p>
          <a:p>
            <a:pPr rtl="0"/>
            <a:r>
              <a:rPr lang="pl" dirty="0"/>
              <a:t>UŻYCIE AUTOMATYCZNEGO DEFIBRYLATORA ZEWNĘTRZNEGO – AUTOMATED EXTERNAL DEFIBRILLATOR (AED)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PODSTAWOWYCH CZYNNOŚCI RESUSCYTACYJNYCH 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17607"/>
              </p:ext>
            </p:extLst>
          </p:nvPr>
        </p:nvGraphicFramePr>
        <p:xfrm>
          <a:off x="1293813" y="1524000"/>
          <a:ext cx="9601200" cy="507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8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„NIE REAGUJE I NIE ODDYCHA PRAWIDŁOWO”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3813" y="1524000"/>
            <a:ext cx="9601200" cy="5073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A. SPRAWDŹ PRZYTOMNOŚĆ POSZKODOWANEGO</a:t>
            </a:r>
          </a:p>
          <a:p>
            <a:pPr marL="342900" indent="-342900">
              <a:buFontTx/>
              <a:buChar char="-"/>
            </a:pPr>
            <a:r>
              <a:rPr lang="pl-PL" dirty="0"/>
              <a:t>GŁOŚNO ZAPYTAJ CO SIĘ STAŁO;</a:t>
            </a:r>
          </a:p>
          <a:p>
            <a:pPr marL="342900" indent="-342900">
              <a:buFontTx/>
              <a:buChar char="-"/>
            </a:pPr>
            <a:r>
              <a:rPr lang="pl-PL" dirty="0"/>
              <a:t>POTRZĄŚNIJ DELIKATNIE RAMIENIEM POSZKODOWANEGO;</a:t>
            </a:r>
          </a:p>
          <a:p>
            <a:pPr marL="342900" indent="-342900">
              <a:buFontTx/>
              <a:buChar char="-"/>
            </a:pPr>
            <a:r>
              <a:rPr lang="pl-PL" dirty="0"/>
              <a:t>CZY POSZKODOWANY JEST PRZYTOMNY (ODPOWIADA NA PYTANIA, JEST ZORIENTOWANY, OTWIERA OCZY, SIEDZI, PRÓBUJE WSTAĆ?)</a:t>
            </a:r>
          </a:p>
          <a:p>
            <a:pPr marL="0" indent="0">
              <a:buNone/>
            </a:pPr>
            <a:r>
              <a:rPr lang="pl-PL" dirty="0"/>
              <a:t>B. SPRAWDŹ ODDECH POSZKODOWANEGO:</a:t>
            </a:r>
          </a:p>
          <a:p>
            <a:pPr marL="342900" indent="-342900">
              <a:buFontTx/>
              <a:buChar char="-"/>
            </a:pPr>
            <a:r>
              <a:rPr lang="pl-PL" dirty="0"/>
              <a:t>OBSERWUJ RUCHY KLATKI PIERSIOWEJ I JEJ UNOSZENIE SIĘ (REGULARNE, NIEREGULARNE)</a:t>
            </a:r>
          </a:p>
          <a:p>
            <a:pPr marL="342900" indent="-342900">
              <a:buFontTx/>
              <a:buChar char="-"/>
            </a:pPr>
            <a:r>
              <a:rPr lang="pl-PL" dirty="0"/>
              <a:t>WYSŁUCHAJ ODDECH (RZĘŻENIE, ODDECH PŁYTKI,MIAROWY I INNY)</a:t>
            </a:r>
          </a:p>
          <a:p>
            <a:pPr marL="342900" indent="-342900">
              <a:buFontTx/>
              <a:buChar char="-"/>
            </a:pPr>
            <a:r>
              <a:rPr lang="pl-PL" dirty="0"/>
              <a:t>PRZYŁÓŻ LUSTERKO DO UST LUB NOSA POSZKODOWANEGO I ZAOBSERWUJ POJAWIENIE SIĘ PARY, KTÓRA ŚWIADCZY O ODDECHU</a:t>
            </a:r>
          </a:p>
          <a:p>
            <a:pPr marL="342900" indent="-342900">
              <a:buFontTx/>
              <a:buChar char="-"/>
            </a:pPr>
            <a:r>
              <a:rPr lang="pl-PL" dirty="0"/>
              <a:t>U NOWORODKA LUB NIEMOWLĘCIA ZAOBSERWUJ PORUSZANIE SIĘ SKRZYDEŁEK NOSKA</a:t>
            </a:r>
          </a:p>
          <a:p>
            <a:pPr marL="342900" indent="-342900"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8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„WEZWIJ ZESPÓŁ RATOWNICTWA MEDYCZNEGO”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ZADZWOŃ POD NUMER 112 LUB ZAWOŁAJ KOGOŚ BY TO ZROBIŁ</a:t>
            </a:r>
          </a:p>
          <a:p>
            <a:r>
              <a:rPr lang="pl-PL" dirty="0"/>
              <a:t>ODPOWIADAJ NA PYTANIA ZADAWANE PRZEZ DYSPOZYTORA MEDYCZNEGO - TELEFONICZNE</a:t>
            </a:r>
          </a:p>
          <a:p>
            <a:r>
              <a:rPr lang="pl-PL" dirty="0"/>
              <a:t>SŁUCHAJ I WYKONUJ POLECENIA DYSPOZYTORA MEDYCZNEGO ----- WŁAŚCIWE ROZPOZNANIE NZK I WDROŻONE POSTĘPOWANIE MOŻE URATOWAĆ ŻYCIE POSZKODOWANEJ OSOBY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PAMIĘTAJ BY ZAPEWNIĆ OCHRONĘ W MIEJSCU ZDARZENIA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7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 ROZPOCZNIJ RKO”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UŁÓŻ POSZKODOWANEGO NA PLECACH, NA TWARDEJ , PROSTEJ POWIERZCHNI</a:t>
            </a:r>
          </a:p>
          <a:p>
            <a:r>
              <a:rPr lang="pl-PL" dirty="0"/>
              <a:t>UDROŻNIJ DROGI ODDECHOWE POPRZEZ ODGIĘCIE GŁOWY, PODTRZYMANIE ŻUCHWY I EWENTUALNE USUNIĘCIE PRZYCZYNY NIEDROŻNOŚCI ODDECHOWEJ Z JAMY USTNEJ LUB GARDŁA</a:t>
            </a:r>
          </a:p>
          <a:p>
            <a:r>
              <a:rPr lang="pl-PL" dirty="0"/>
              <a:t>WYKONAJ 30 UŚCIŚNIĘĆ MOSTKA</a:t>
            </a:r>
          </a:p>
          <a:p>
            <a:r>
              <a:rPr lang="pl-PL" dirty="0"/>
              <a:t>WYKONAJ </a:t>
            </a:r>
            <a:r>
              <a:rPr lang="pl-PL"/>
              <a:t>RĘKOCZYN ODGIĘCIA </a:t>
            </a:r>
            <a:r>
              <a:rPr lang="pl-PL" dirty="0"/>
              <a:t>GŁOWY I PODTRZYMANIA ŻUCHWY</a:t>
            </a:r>
          </a:p>
          <a:p>
            <a:r>
              <a:rPr lang="pl-PL" dirty="0"/>
              <a:t>WYKONAJ 2 ODDECHY RATUNKOWE – PAMIĘTAJ BY ZAMKNĄĆ UJŚCIE NOZDRZY</a:t>
            </a:r>
          </a:p>
          <a:p>
            <a:r>
              <a:rPr lang="pl-PL" dirty="0"/>
              <a:t>KONTYNUUJ RKO DO MOMENTU PRZYBYCIA ZESPOŁU RATUNKOWEGO LUB DO MOMENTU PRZYWRÓCENIA POSZKODOWANEMU CZYNNOŚCI KRĄŻENIOWO - ODDECHOWEJ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50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„SKORZYSTAJ Z AED”</a:t>
            </a:r>
          </a:p>
        </p:txBody>
      </p:sp>
      <p:pic>
        <p:nvPicPr>
          <p:cNvPr id="4" name="B5x9ls6fBi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9996" y="2204864"/>
            <a:ext cx="69847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RESUSCYTACJA W PIGUŁCE - FILM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https://www.youtube.com/watch?v=Hm6Sp89kM_g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2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476672"/>
            <a:ext cx="9601200" cy="1080120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Wskazówki </a:t>
            </a:r>
            <a:r>
              <a:rPr lang="pl-PL" sz="2700" b="1" dirty="0" err="1"/>
              <a:t>Resuscitation</a:t>
            </a:r>
            <a:r>
              <a:rPr lang="pl-PL" sz="2700" b="1" dirty="0"/>
              <a:t> </a:t>
            </a:r>
            <a:r>
              <a:rPr lang="pl-PL" sz="2700" b="1" dirty="0" err="1"/>
              <a:t>Council</a:t>
            </a:r>
            <a:r>
              <a:rPr lang="pl-PL" sz="2700" b="1" dirty="0"/>
              <a:t> UK dotyczące prowadzenia resuscytacji krążeniowo-oddechowej u pacjentów z podejrzeniem lub rozpoznaniem COVID-19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88" y="1340768"/>
            <a:ext cx="11233248" cy="540060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Prowadzenie resuscytacji krążeniowo-oddechowej w ramach pierwszej pomocy w warunkach </a:t>
            </a:r>
            <a:r>
              <a:rPr lang="pl-PL" b="1" dirty="0" err="1"/>
              <a:t>pozaszpitalnych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1.</a:t>
            </a:r>
            <a:r>
              <a:rPr lang="pl-PL" dirty="0"/>
              <a:t> Rozpoznawaj zatrzymanie krążenia na podstawie obserwacji braku oznak życia i normalnego oddychania. Nie przykładaj ucha ani policzka w pobliże ust pacjenta w celu wysłuchania lub wyczucia jego oddechu. W razie jakichkolwiek wątpliwości co do rozpoznania zatrzymania krążenia rozpocznij uciskanie klatki piersiowej i kontynuuj je do czasu przybycia pomocy. </a:t>
            </a:r>
            <a:br>
              <a:rPr lang="pl-PL" dirty="0"/>
            </a:br>
            <a:r>
              <a:rPr lang="pl-PL" b="1" dirty="0"/>
              <a:t>2.</a:t>
            </a:r>
            <a:r>
              <a:rPr lang="pl-PL" dirty="0"/>
              <a:t> Upewnij się, czy zespół ratownictwa medycznego jest w drodze. W razie podejrzenia u pacjenta COVID-19 poinformuj o tym dyspozytora pod numerem 999 (112). </a:t>
            </a:r>
            <a:br>
              <a:rPr lang="pl-PL" dirty="0"/>
            </a:br>
            <a:r>
              <a:rPr lang="pl-PL" b="1" dirty="0"/>
              <a:t>3.</a:t>
            </a:r>
            <a:r>
              <a:rPr lang="pl-PL" dirty="0"/>
              <a:t> Jeśli istnieje ryzyko zakażenia, połóż na twarzy pacjenta ręcznik lub inną tkaninę, by zakryć jego usta i nos. Do chwili przybycia zespołu ratownictwa medycznego ogranicz się do uciskania klatki piersiowej i defibrylacji. Splecione ręce połóż na środku klatki piersiowej, a następnie wykonuj mocne i szybkie uciśnięcia. </a:t>
            </a:r>
            <a:br>
              <a:rPr lang="pl-PL" dirty="0"/>
            </a:br>
            <a:r>
              <a:rPr lang="pl-PL" b="1" dirty="0"/>
              <a:t>4.</a:t>
            </a:r>
            <a:r>
              <a:rPr lang="pl-PL" dirty="0"/>
              <a:t> Wczesne użycie defibrylatora znacząco zwiększa szansę pacjenta na przeżycie i nie zwiększa ryzyka zakażenia. </a:t>
            </a:r>
            <a:br>
              <a:rPr lang="pl-PL" dirty="0"/>
            </a:br>
            <a:r>
              <a:rPr lang="pl-PL" b="1" dirty="0"/>
              <a:t>5.</a:t>
            </a:r>
            <a:r>
              <a:rPr lang="pl-PL" dirty="0"/>
              <a:t> Jeśli osoba udzielająca pomocy ma dostęp do środków ochrony indywidualnej (PPE; np. maski ochronnej filtrującej [FFP3], rękawiczek jednorazowych, gogli lub przyłbicy), powinna je założyć. </a:t>
            </a:r>
            <a:br>
              <a:rPr lang="pl-PL" dirty="0"/>
            </a:br>
            <a:r>
              <a:rPr lang="pl-PL" b="1" dirty="0"/>
              <a:t>6.</a:t>
            </a:r>
            <a:r>
              <a:rPr lang="pl-PL" dirty="0"/>
              <a:t> Po zakończeniu RKO ograniczonej do samego uciskania klatki piersiowej wszystkie osoby udzielające pomocy powinny umyć dokładnie ręce wodą i mydłem (wygodną alternatywę stanowią żele do mycia rąk na bazie alkoholu). Należy się także skonsultować, dzwoniąc na infolinię </a:t>
            </a:r>
            <a:r>
              <a:rPr lang="pl-PL" i="1" dirty="0"/>
              <a:t>sanepidu, Narodowego Funduszu Zdrowia lub najbliższego oddziału obserwacyjno-zakaźnego </a:t>
            </a:r>
            <a:r>
              <a:rPr lang="pl-PL" dirty="0"/>
              <a:t>lub z doradcą medycznym.</a:t>
            </a:r>
          </a:p>
        </p:txBody>
      </p:sp>
    </p:spTree>
    <p:extLst>
      <p:ext uri="{BB962C8B-B14F-4D97-AF65-F5344CB8AC3E}">
        <p14:creationId xmlns:p14="http://schemas.microsoft.com/office/powerpoint/2010/main" val="14466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https://www.gov.pl/web/zdrowie/zespoly-ratownictwa-medycznego</a:t>
            </a:r>
            <a:r>
              <a:rPr lang="pl-PL" dirty="0"/>
              <a:t> (02-05-2020)</a:t>
            </a:r>
          </a:p>
          <a:p>
            <a:r>
              <a:rPr lang="pl-PL" dirty="0">
                <a:hlinkClick r:id="rId3"/>
              </a:rPr>
              <a:t>https://www.prc.krakow.pl/index.html</a:t>
            </a:r>
            <a:r>
              <a:rPr lang="pl-PL" dirty="0"/>
              <a:t> (02-05-2020)</a:t>
            </a:r>
          </a:p>
          <a:p>
            <a:r>
              <a:rPr lang="pl-PL" dirty="0">
                <a:hlinkClick r:id="rId4"/>
              </a:rPr>
              <a:t>https://www.erc.edu/</a:t>
            </a:r>
            <a:r>
              <a:rPr lang="pl-PL" dirty="0"/>
              <a:t> (02-05-2020)</a:t>
            </a:r>
          </a:p>
          <a:p>
            <a:r>
              <a:rPr lang="pl-PL" dirty="0">
                <a:hlinkClick r:id="rId5"/>
              </a:rPr>
              <a:t>http://prawo.sejm.gov.pl/isap.nsf/DocDetails.xsp?id=WDU20190000993</a:t>
            </a:r>
            <a:r>
              <a:rPr lang="pl-PL" dirty="0"/>
              <a:t> (03-05-2020)</a:t>
            </a:r>
          </a:p>
          <a:p>
            <a:r>
              <a:rPr lang="pl-PL" dirty="0">
                <a:hlinkClick r:id="rId6"/>
              </a:rPr>
              <a:t>https://www.mp.pl/covid19/zalecenia/230714,wskazowki-resuscitation-council-uk-dotyczace-prowadzenia-resuscytacji-krazeniowo-oddechowej-u-pacjentow-z-podejrzeniem-lub-rozpoznaniem-covid-19</a:t>
            </a:r>
            <a:r>
              <a:rPr lang="pl-PL" dirty="0"/>
              <a:t> (03-05-2020)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27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 RADA RESUSCYTACJI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Przekazuje, instruuje, przedstawia wytyczne postępowań (schematy, algorytmy, filmy) dla personelu medycznego, a także ludzi nie związanych z medycyną, którzy uczestniczą w sytuacjach ratowania życia człowieka.</a:t>
            </a:r>
          </a:p>
          <a:p>
            <a:pPr marL="0" indent="0">
              <a:buNone/>
            </a:pPr>
            <a:r>
              <a:rPr lang="pl-PL" dirty="0"/>
              <a:t>Polska Rada Resuscytacji posiada swój statut, a jej kadrę zarządzającą stanowią czołowi przedstawiciele polskiej medycyny w tym medycyny ratunkowej, a także anestezjolodzy:</a:t>
            </a:r>
          </a:p>
          <a:p>
            <a:r>
              <a:rPr lang="pl-PL" dirty="0">
                <a:hlinkClick r:id="rId2"/>
              </a:rPr>
              <a:t>https://www.prc.krakow.pl/index.html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Radziwiłłowska 4; 31-026 Kraków</a:t>
            </a:r>
          </a:p>
          <a:p>
            <a:pPr marL="0" indent="0">
              <a:buNone/>
            </a:pPr>
            <a:r>
              <a:rPr lang="pl-PL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1397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r>
              <a:rPr lang="pl-PL" dirty="0"/>
              <a:t>EUROPEJSKA RADA RESUSCYTACJI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518457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Ustanawia podstawy, wytyczne postępowania ratunkowego na terenie Europy, poprzez tworzenie standardów postępowania resuscytacyjnego: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2"/>
              </a:rPr>
              <a:t>https://www.erc.edu/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Resuscitation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 VZW </a:t>
            </a:r>
            <a:br>
              <a:rPr lang="pl-PL" dirty="0"/>
            </a:br>
            <a:r>
              <a:rPr lang="pl-PL" dirty="0"/>
              <a:t>	</a:t>
            </a:r>
            <a:r>
              <a:rPr lang="pl-PL" dirty="0" err="1"/>
              <a:t>Emile</a:t>
            </a:r>
            <a:r>
              <a:rPr lang="pl-PL" dirty="0"/>
              <a:t> </a:t>
            </a:r>
            <a:r>
              <a:rPr lang="pl-PL" dirty="0" err="1"/>
              <a:t>Vanderveldelaan</a:t>
            </a:r>
            <a:r>
              <a:rPr lang="pl-PL" dirty="0"/>
              <a:t> 35 </a:t>
            </a:r>
            <a:br>
              <a:rPr lang="pl-PL" dirty="0"/>
            </a:br>
            <a:r>
              <a:rPr lang="pl-PL" dirty="0"/>
              <a:t>	BE-2845 </a:t>
            </a:r>
            <a:r>
              <a:rPr lang="pl-PL" dirty="0" err="1"/>
              <a:t>Niel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	</a:t>
            </a:r>
            <a:r>
              <a:rPr lang="pl-PL" dirty="0" err="1"/>
              <a:t>Belgium</a:t>
            </a:r>
            <a:r>
              <a:rPr lang="pl-PL" dirty="0"/>
              <a:t> </a:t>
            </a:r>
          </a:p>
          <a:p>
            <a:pPr marL="342900" indent="-342900"/>
            <a:r>
              <a:rPr lang="pl-PL" dirty="0"/>
              <a:t>Szkolenia i informacje dotyczące COVID - 19: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3"/>
              </a:rPr>
              <a:t>https://www.erc.edu/covid</a:t>
            </a:r>
            <a:endParaRPr lang="pl-PL" dirty="0"/>
          </a:p>
          <a:p>
            <a:pPr marL="342900" indent="-342900"/>
            <a:r>
              <a:rPr lang="pl-PL" dirty="0"/>
              <a:t>ERC oferuje kształcenie poprzez e-learning: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	https://cosy.erc.edu/pl/login</a:t>
            </a:r>
            <a:endParaRPr lang="pl-PL" dirty="0"/>
          </a:p>
          <a:p>
            <a:pPr marL="621982" lvl="1" indent="-34290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1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PRZEPISY PRAWNE OBOWIĄZUJĄCE W POLSCE DOTYCZĄCE RATOWNICTWA MEDYCZNEGO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Dz.U. 2019 poz. 993</a:t>
            </a:r>
          </a:p>
          <a:p>
            <a:pPr marL="0" indent="0">
              <a:buNone/>
            </a:pPr>
            <a:r>
              <a:rPr lang="pl-PL" b="1" dirty="0"/>
              <a:t>Obwieszczenie Marszałka Sejmu Rzeczypospolitej Polskiej z dnia 25 kwietnia 2019 r. w sprawie ogłoszenia jednolitego tekstu ustawy o Państwowym Ratownictwie Medycznym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http://prawo.sejm.gov.pl/isap.nsf/DocDetails.xsp?id=WDU20190000993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78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POJĘCIA I SKRÓTY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RKO – RESUSCYTACJA KRĄŻENIOWO – ODDECHOWA</a:t>
            </a:r>
          </a:p>
          <a:p>
            <a:r>
              <a:rPr lang="pl-PL" dirty="0"/>
              <a:t>AED – AUTOMATED EXTERNAL DEFIBRILLATOR  - AUTOMATYCZNY DEFIBRYLATOR ZEWNĘTRZNY</a:t>
            </a:r>
          </a:p>
          <a:p>
            <a:r>
              <a:rPr lang="pl-PL" dirty="0"/>
              <a:t>BLS – BASIC LIFE SUPPORT – PODSTAWOWE CZYNNOŚCI RESUSCYTACYJNE </a:t>
            </a:r>
          </a:p>
          <a:p>
            <a:r>
              <a:rPr lang="pl-PL" dirty="0"/>
              <a:t>NZK – NAGŁE ZATRZYMANIE KRĄŻENIA</a:t>
            </a:r>
          </a:p>
          <a:p>
            <a:r>
              <a:rPr lang="pl-PL" dirty="0"/>
              <a:t>ZRM – ZESPÓŁ RATOWNICTWA MEDYCZNEGO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9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-243408"/>
            <a:ext cx="9601200" cy="2304256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PODSTAWY PODEJMOWANIA DZIAŁAŃ RATOWNICZYCH NA MIEJSCU ZDARZENIA </a:t>
            </a:r>
            <a:br>
              <a:rPr lang="pl-PL" dirty="0"/>
            </a:br>
            <a:r>
              <a:rPr lang="pl-PL" dirty="0"/>
              <a:t> - ZMNIEJSZANIE RYZYKA ZGONU U POSZKODOWANEGO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3813" y="2276872"/>
            <a:ext cx="9601200" cy="3895328"/>
          </a:xfrm>
        </p:spPr>
        <p:txBody>
          <a:bodyPr/>
          <a:lstStyle/>
          <a:p>
            <a:r>
              <a:rPr lang="pl-PL" dirty="0"/>
              <a:t>SZYBKA REAKCJA/WEZWANIE POMOCY</a:t>
            </a:r>
          </a:p>
          <a:p>
            <a:r>
              <a:rPr lang="pl-PL" dirty="0"/>
              <a:t>WSPÓŁPRACA Z LUDŹMI NA MIEJSCU ZDARZENIA </a:t>
            </a:r>
          </a:p>
          <a:p>
            <a:r>
              <a:rPr lang="pl-PL" dirty="0"/>
              <a:t>ZABEZPIECZENIE MIEJSCA WYPADKU</a:t>
            </a:r>
          </a:p>
          <a:p>
            <a:r>
              <a:rPr lang="pl-PL" dirty="0"/>
              <a:t>PODJĘCIE WSPÓŁPRACY Z DYSPOZYTOREM MEDYCZNYM     (TELEFONICZNY INSTRUKTAŻ RKO – TELEPHONE CPR)</a:t>
            </a:r>
          </a:p>
          <a:p>
            <a:r>
              <a:rPr lang="pl-PL" dirty="0"/>
              <a:t>SKUTECZNA RESUSCYTACJA</a:t>
            </a:r>
          </a:p>
          <a:p>
            <a:r>
              <a:rPr lang="pl-PL" dirty="0"/>
              <a:t>UŻYCIE AED</a:t>
            </a:r>
          </a:p>
        </p:txBody>
      </p:sp>
    </p:spTree>
    <p:extLst>
      <p:ext uri="{BB962C8B-B14F-4D97-AF65-F5344CB8AC3E}">
        <p14:creationId xmlns:p14="http://schemas.microsoft.com/office/powerpoint/2010/main" val="11547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PODEJMOWANIA DZIAŁAŃ RATOWNICZYCH NA MIEJSCU ZDARZENIA</a:t>
            </a:r>
          </a:p>
        </p:txBody>
      </p:sp>
      <p:graphicFrame>
        <p:nvGraphicFramePr>
          <p:cNvPr id="19" name="Symbol zastępczy zawartości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00622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7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PODSTAWY PODEJMOWANIA DZIAŁAŃ RATOWNICZYCH NA MIEJSCU ZDARZENIA – ŁAŃCUCH PRZEŻYCIA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924050"/>
            <a:ext cx="8424936" cy="4529286"/>
          </a:xfrm>
        </p:spPr>
      </p:pic>
    </p:spTree>
    <p:extLst>
      <p:ext uri="{BB962C8B-B14F-4D97-AF65-F5344CB8AC3E}">
        <p14:creationId xmlns:p14="http://schemas.microsoft.com/office/powerpoint/2010/main" val="28195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r>
              <a:rPr lang="pl-PL" dirty="0"/>
              <a:t>ZESPOŁY RATOWNICTWA MEDYCZNEGO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3813" y="1268760"/>
            <a:ext cx="96012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ZESPOŁY RATOWNICTWA MEDYCZNEGO TO JEDNOSTKI SYSTEMU PAŃSTWOWEGO RATOWNICTWA MEDYCZNEGO, KTÓRE POZA SZPITALEM UDZIELAJĄ POMOCY MEDYCZNEJ OSOBOM W STANIE NAGŁEGO ZAGROŻENIA ZDROWOTNEGO ( NP. UDAR MÓZGU, ZAWAŁ SERCA, UPADEK Z WYSOKOŚCI, WYPADEK KOMUNIKACYJNY). </a:t>
            </a:r>
          </a:p>
          <a:p>
            <a:pPr marL="0" indent="0">
              <a:buNone/>
            </a:pPr>
            <a:r>
              <a:rPr lang="pl-PL" dirty="0"/>
              <a:t>ZESPOŁY RATOWNICTWA MEDYCZNEGO DZIELĄ SIĘ NA:</a:t>
            </a:r>
          </a:p>
          <a:p>
            <a:r>
              <a:rPr lang="pl-PL" b="1" dirty="0"/>
              <a:t>ZESPOŁY SPECJALISTYCZNE</a:t>
            </a:r>
            <a:r>
              <a:rPr lang="pl-PL" dirty="0"/>
              <a:t>–CO NAJMNIEJ TRZY OSOBY UPRAWNIONE DO WYKONYWANIA MEDYCZNYCH CZYNNOŚCI RATUNKOWYCH, W TYM LEKARZ SYSTEMU ORAZ PIELĘGNIARKA SYSTEMU LUB RATOWNIK MEDYCZNY;</a:t>
            </a:r>
          </a:p>
          <a:p>
            <a:r>
              <a:rPr lang="pl-PL" b="1" dirty="0"/>
              <a:t>ZESPOŁY PODSTAWOWE</a:t>
            </a:r>
            <a:r>
              <a:rPr lang="pl-PL" dirty="0"/>
              <a:t>–CO NAJMNIEJ DWIE OSOBY UPRAWNIONE DO WYKONYWANIA CZYNNOŚCI MEDYCZNYCH, RATYNKOWYCH, W TYM PIELĘGNIARKA SYSTEMU LUB RATOWNIK MEDYCZNY;</a:t>
            </a:r>
          </a:p>
          <a:p>
            <a:r>
              <a:rPr lang="pl-PL" b="1" dirty="0"/>
              <a:t>ZEPOŁY LOTNICZE</a:t>
            </a:r>
            <a:r>
              <a:rPr lang="pl-PL" dirty="0"/>
              <a:t>– CO NAJMNIEJ TRZY OSOBY, W TYM CO NAJMNIEJ JEDEN PILT ZAWODOWY, LEKARZ SYSTEMU ORAZ RATOWNIK MEDYCZNY LUB PIELĘGNAIRKA SYSTEMU;</a:t>
            </a:r>
          </a:p>
          <a:p>
            <a:r>
              <a:rPr lang="pl-PL" b="1" dirty="0"/>
              <a:t>PODSTAWA PRAWNA </a:t>
            </a:r>
          </a:p>
          <a:p>
            <a:pPr marL="0" indent="0">
              <a:buNone/>
            </a:pPr>
            <a:r>
              <a:rPr lang="pl-PL" dirty="0"/>
              <a:t>USTAWA Z DNIA 8 WRZEŚNIA 2006 R. O PAŃSTWOWYM RATOWNICTWIE MEDYCZNYM </a:t>
            </a:r>
            <a:r>
              <a:rPr lang="pl-PL" dirty="0">
                <a:hlinkClick r:id="rId2"/>
              </a:rPr>
              <a:t>Dz.U. 2019 poz. 993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6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ój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0_TF02801109_TF02801109" id="{3B3CC686-33ED-4C1B-A1AC-9017F3F38C45}" vid="{CA072EE8-3DAD-43F5-A3CA-E61ACE2F3092}"/>
    </a:ext>
  </a:extLst>
</a:theme>
</file>

<file path=ppt/theme/theme2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Spokój (natura, panoramiczna)</Template>
  <TotalTime>944</TotalTime>
  <Words>1150</Words>
  <Application>Microsoft Office PowerPoint</Application>
  <PresentationFormat>Niestandardowy</PresentationFormat>
  <Paragraphs>91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Euphemia</vt:lpstr>
      <vt:lpstr>Spokój 16:9</vt:lpstr>
      <vt:lpstr>PODSTAWOWE ZABIEGI RESUSCYTACYJNE</vt:lpstr>
      <vt:lpstr>POLSKA RADA RESUSCYTACJI</vt:lpstr>
      <vt:lpstr>EUROPEJSKA RADA RESUSCYTACJI</vt:lpstr>
      <vt:lpstr>PRZEPISY PRAWNE OBOWIĄZUJĄCE W POLSCE DOTYCZĄCE RATOWNICTWA MEDYCZNEGO</vt:lpstr>
      <vt:lpstr>PODSTAWOWE POJĘCIA I SKRÓTY</vt:lpstr>
      <vt:lpstr> PODSTAWY PODEJMOWANIA DZIAŁAŃ RATOWNICZYCH NA MIEJSCU ZDARZENIA   - ZMNIEJSZANIE RYZYKA ZGONU U POSZKODOWANEGO</vt:lpstr>
      <vt:lpstr>PODSTAWY PODEJMOWANIA DZIAŁAŃ RATOWNICZYCH NA MIEJSCU ZDARZENIA</vt:lpstr>
      <vt:lpstr>PODSTAWY PODEJMOWANIA DZIAŁAŃ RATOWNICZYCH NA MIEJSCU ZDARZENIA – ŁAŃCUCH PRZEŻYCIA</vt:lpstr>
      <vt:lpstr>ZESPOŁY RATOWNICTWA MEDYCZNEGO</vt:lpstr>
      <vt:lpstr>BLS – BASIC LIFE SUPPORT – PODSTAWOWE CZYNNOŚCI RESUSCYTACYJNE</vt:lpstr>
      <vt:lpstr>ALGORYTM PODSTAWOWYCH CZYNNOŚCI RESUSCYTACYJNYCH </vt:lpstr>
      <vt:lpstr>„NIE REAGUJE I NIE ODDYCHA PRAWIDŁOWO”</vt:lpstr>
      <vt:lpstr>„WEZWIJ ZESPÓŁ RATOWNICTWA MEDYCZNEGO” </vt:lpstr>
      <vt:lpstr>„ ROZPOCZNIJ RKO”</vt:lpstr>
      <vt:lpstr>„SKORZYSTAJ Z AED”</vt:lpstr>
      <vt:lpstr>RESUSCYTACJA W PIGUŁCE - FILM</vt:lpstr>
      <vt:lpstr>Wskazówki Resuscitation Council UK dotyczące prowadzenia resuscytacji krążeniowo-oddechowej u pacjentów z podejrzeniem lub rozpoznaniem COVID-19 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ZABIEGI RESUSCYTACYJNE</dc:title>
  <dc:creator>Zuzanna Kozielska</dc:creator>
  <cp:lastModifiedBy>sekretariat2</cp:lastModifiedBy>
  <cp:revision>35</cp:revision>
  <dcterms:created xsi:type="dcterms:W3CDTF">2020-05-02T00:40:18Z</dcterms:created>
  <dcterms:modified xsi:type="dcterms:W3CDTF">2020-05-05T09:01:35Z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