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81" r:id="rId11"/>
    <p:sldId id="282" r:id="rId12"/>
    <p:sldId id="283" r:id="rId13"/>
    <p:sldId id="28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0083512" cy="2387600"/>
          </a:xfrm>
        </p:spPr>
        <p:txBody>
          <a:bodyPr/>
          <a:lstStyle/>
          <a:p>
            <a:r>
              <a:rPr lang="pl-PL" dirty="0"/>
              <a:t>Pielęgnacja i usprawnianie pacjenta ze </a:t>
            </a:r>
            <a:r>
              <a:rPr lang="pl-PL" dirty="0" err="1"/>
              <a:t>stomią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911292"/>
            <a:ext cx="11814463" cy="1655762"/>
          </a:xfrm>
        </p:spPr>
        <p:txBody>
          <a:bodyPr/>
          <a:lstStyle/>
          <a:p>
            <a:pPr algn="r"/>
            <a:r>
              <a:rPr lang="pl-PL" dirty="0"/>
              <a:t>Pracownia zabiegów pielęgnacyjnych i czynności opiekuńczych </a:t>
            </a:r>
          </a:p>
          <a:p>
            <a:pPr algn="r"/>
            <a:r>
              <a:rPr lang="pl-PL" dirty="0"/>
              <a:t>Mgr </a:t>
            </a:r>
            <a:r>
              <a:rPr lang="pl-PL" dirty="0" err="1"/>
              <a:t>klaudia</a:t>
            </a:r>
            <a:r>
              <a:rPr lang="pl-PL" dirty="0"/>
              <a:t> </a:t>
            </a:r>
            <a:r>
              <a:rPr lang="pl-PL" dirty="0" err="1"/>
              <a:t>kotrych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30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FE339B8-62A2-4688-86C5-CB7D98C38B5B}"/>
              </a:ext>
            </a:extLst>
          </p:cNvPr>
          <p:cNvSpPr/>
          <p:nvPr/>
        </p:nvSpPr>
        <p:spPr>
          <a:xfrm>
            <a:off x="1353424" y="35787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Do mycia </a:t>
            </a:r>
            <a:r>
              <a:rPr lang="pl-PL" dirty="0" err="1"/>
              <a:t>stomii</a:t>
            </a:r>
            <a:r>
              <a:rPr lang="pl-PL" dirty="0"/>
              <a:t> oraz</a:t>
            </a:r>
          </a:p>
          <a:p>
            <a:r>
              <a:rPr lang="pl-PL" dirty="0"/>
              <a:t>skóry </a:t>
            </a:r>
            <a:r>
              <a:rPr lang="pl-PL" dirty="0" err="1"/>
              <a:t>wokót</a:t>
            </a:r>
            <a:r>
              <a:rPr lang="pl-PL" dirty="0"/>
              <a:t> </a:t>
            </a:r>
            <a:r>
              <a:rPr lang="pl-PL" dirty="0" err="1"/>
              <a:t>stomii</a:t>
            </a:r>
            <a:endParaRPr lang="pl-PL" dirty="0"/>
          </a:p>
          <a:p>
            <a:r>
              <a:rPr lang="pl-PL" dirty="0"/>
              <a:t>najlepiej użyć letniej wody lub</a:t>
            </a:r>
          </a:p>
          <a:p>
            <a:r>
              <a:rPr lang="pl-PL" b="1" dirty="0"/>
              <a:t>gaziki </a:t>
            </a:r>
            <a:r>
              <a:rPr lang="pl-PL" b="1" dirty="0" err="1"/>
              <a:t>ConvaCare</a:t>
            </a:r>
            <a:r>
              <a:rPr lang="pl-PL" b="1" dirty="0"/>
              <a:t> </a:t>
            </a:r>
            <a:r>
              <a:rPr lang="pl-PL" dirty="0"/>
              <a:t>do zmywania skóry, </a:t>
            </a:r>
          </a:p>
          <a:p>
            <a:r>
              <a:rPr lang="pl-PL" dirty="0"/>
              <a:t>idealnie usuwają wszelkie zanieczyszczenia i</a:t>
            </a:r>
          </a:p>
          <a:p>
            <a:r>
              <a:rPr lang="pl-PL" dirty="0"/>
              <a:t>pozostałości po opatrunku oraz przylepcu,</a:t>
            </a:r>
          </a:p>
          <a:p>
            <a:r>
              <a:rPr lang="pl-PL" dirty="0"/>
              <a:t>chroni skórę przed podrażnieniami,</a:t>
            </a:r>
          </a:p>
          <a:p>
            <a:r>
              <a:rPr lang="pl-PL" dirty="0"/>
              <a:t>Odtłuszcza skórę umożliwiając założenie</a:t>
            </a:r>
          </a:p>
          <a:p>
            <a:r>
              <a:rPr lang="pl-PL" dirty="0"/>
              <a:t>przylepca.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CC4C7C-C417-4D51-A4CA-47E1AD41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7476"/>
            <a:ext cx="2477729" cy="19861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E7B6BF4-7BAD-4647-B62E-C3AD9EF5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602" y="677140"/>
            <a:ext cx="1966452" cy="19664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F84E65-6257-497A-A720-4A826E8E9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05" y="3914805"/>
            <a:ext cx="2477729" cy="202544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1996D6C-4EC5-4E16-A0D1-D1432A548212}"/>
              </a:ext>
            </a:extLst>
          </p:cNvPr>
          <p:cNvSpPr/>
          <p:nvPr/>
        </p:nvSpPr>
        <p:spPr>
          <a:xfrm>
            <a:off x="2318158" y="5940250"/>
            <a:ext cx="7312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Pasta gojąca </a:t>
            </a:r>
            <a:r>
              <a:rPr lang="pl-PL" dirty="0" err="1"/>
              <a:t>Stomahesive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46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4C6AB0C-94CD-46EB-BCC6-77809B81EA87}"/>
              </a:ext>
            </a:extLst>
          </p:cNvPr>
          <p:cNvSpPr/>
          <p:nvPr/>
        </p:nvSpPr>
        <p:spPr>
          <a:xfrm>
            <a:off x="1730928" y="696897"/>
            <a:ext cx="3436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Gaziki z płynem</a:t>
            </a:r>
          </a:p>
          <a:p>
            <a:r>
              <a:rPr lang="pl-PL" b="1" dirty="0"/>
              <a:t>ochraniającym skórę </a:t>
            </a:r>
            <a:r>
              <a:rPr lang="pl-PL" b="1" dirty="0" err="1"/>
              <a:t>Biotrol</a:t>
            </a:r>
            <a:endParaRPr lang="pl-PL" b="1" dirty="0"/>
          </a:p>
          <a:p>
            <a:r>
              <a:rPr lang="pl-PL" b="1" dirty="0"/>
              <a:t>Service </a:t>
            </a:r>
            <a:r>
              <a:rPr lang="pl-PL" b="1" dirty="0" err="1"/>
              <a:t>Protector</a:t>
            </a:r>
            <a:r>
              <a:rPr lang="pl-PL" b="1" dirty="0"/>
              <a:t> (BBRAUN)</a:t>
            </a:r>
          </a:p>
          <a:p>
            <a:r>
              <a:rPr lang="pl-PL" dirty="0"/>
              <a:t>tworzy na powierzchni skóry</a:t>
            </a:r>
          </a:p>
          <a:p>
            <a:r>
              <a:rPr lang="pl-PL" dirty="0"/>
              <a:t>wodoodporną, przezroczystą i</a:t>
            </a:r>
          </a:p>
          <a:p>
            <a:r>
              <a:rPr lang="pl-PL" dirty="0"/>
              <a:t>elastyczną warstwę ochronną ,</a:t>
            </a:r>
          </a:p>
          <a:p>
            <a:r>
              <a:rPr lang="pl-PL" dirty="0"/>
              <a:t>powłoka chroni przed</a:t>
            </a:r>
          </a:p>
          <a:p>
            <a:r>
              <a:rPr lang="pl-PL" dirty="0"/>
              <a:t>podrażnieniem i kontaktem</a:t>
            </a:r>
          </a:p>
          <a:p>
            <a:r>
              <a:rPr lang="pl-PL" dirty="0"/>
              <a:t>przylepca ze skórą oraz</a:t>
            </a:r>
          </a:p>
          <a:p>
            <a:r>
              <a:rPr lang="pl-PL" dirty="0"/>
              <a:t>przedłuża czas noszenia worka.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/>
              <a:t>Tabletki </a:t>
            </a:r>
            <a:r>
              <a:rPr lang="pl-PL" b="1" dirty="0" err="1"/>
              <a:t>przeciwzapachowe</a:t>
            </a:r>
            <a:endParaRPr lang="pl-PL" b="1" dirty="0"/>
          </a:p>
          <a:p>
            <a:r>
              <a:rPr lang="pl-PL" b="1" dirty="0" err="1"/>
              <a:t>Biotrol</a:t>
            </a:r>
            <a:r>
              <a:rPr lang="pl-PL" b="1" dirty="0"/>
              <a:t> C 60 (BBRAUN)</a:t>
            </a:r>
          </a:p>
          <a:p>
            <a:r>
              <a:rPr lang="pl-PL" dirty="0"/>
              <a:t>stosowane w celu ochrony</a:t>
            </a:r>
          </a:p>
          <a:p>
            <a:r>
              <a:rPr lang="pl-PL" dirty="0"/>
              <a:t>przed przykrym zapachem .</a:t>
            </a:r>
          </a:p>
          <a:p>
            <a:r>
              <a:rPr lang="pl-PL" dirty="0"/>
              <a:t>Wkładamy je do worka</a:t>
            </a:r>
          </a:p>
          <a:p>
            <a:r>
              <a:rPr lang="pl-PL" dirty="0"/>
              <a:t>bezpośrednio przed</a:t>
            </a:r>
          </a:p>
          <a:p>
            <a:r>
              <a:rPr lang="pl-PL" dirty="0"/>
              <a:t>przyklejeniem go do skóry.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B88B4B-04B8-4A04-937B-14467DA2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45" y="1118554"/>
            <a:ext cx="2713703" cy="181896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98B68AF-8A19-446E-9302-946E98F7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444" y="3429000"/>
            <a:ext cx="2713703" cy="3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6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ABE997F-BA8D-4DE1-899A-DA9BEAA143CB}"/>
              </a:ext>
            </a:extLst>
          </p:cNvPr>
          <p:cNvSpPr/>
          <p:nvPr/>
        </p:nvSpPr>
        <p:spPr>
          <a:xfrm>
            <a:off x="1451296" y="100669"/>
            <a:ext cx="2902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Środek do absorpcji</a:t>
            </a:r>
          </a:p>
          <a:p>
            <a:r>
              <a:rPr lang="pl-PL" b="1" dirty="0"/>
              <a:t>wydzielin płynnych</a:t>
            </a:r>
          </a:p>
          <a:p>
            <a:r>
              <a:rPr lang="pl-PL" b="1" dirty="0"/>
              <a:t>(BBRAUN </a:t>
            </a:r>
            <a:r>
              <a:rPr lang="pl-PL" b="1" dirty="0" err="1"/>
              <a:t>Ileo</a:t>
            </a:r>
            <a:r>
              <a:rPr lang="pl-PL" b="1" dirty="0"/>
              <a:t> </a:t>
            </a:r>
            <a:r>
              <a:rPr lang="pl-PL" b="1" dirty="0" err="1"/>
              <a:t>Gel</a:t>
            </a:r>
            <a:r>
              <a:rPr lang="pl-PL" b="1" dirty="0"/>
              <a:t>; FOR</a:t>
            </a:r>
          </a:p>
          <a:p>
            <a:r>
              <a:rPr lang="pl-PL" b="1" dirty="0"/>
              <a:t>LIFE </a:t>
            </a:r>
            <a:r>
              <a:rPr lang="pl-PL" b="1" dirty="0" err="1"/>
              <a:t>Gel</a:t>
            </a:r>
            <a:r>
              <a:rPr lang="pl-PL" b="1" dirty="0"/>
              <a:t> X) </a:t>
            </a:r>
            <a:r>
              <a:rPr lang="pl-PL" dirty="0"/>
              <a:t>w połączeniu</a:t>
            </a:r>
          </a:p>
          <a:p>
            <a:r>
              <a:rPr lang="pl-PL" dirty="0"/>
              <a:t>z treścią płynną tworzy żel,</a:t>
            </a:r>
          </a:p>
          <a:p>
            <a:r>
              <a:rPr lang="pl-PL" dirty="0"/>
              <a:t>zapobiega odczuciu</a:t>
            </a:r>
          </a:p>
          <a:p>
            <a:r>
              <a:rPr lang="pl-PL" dirty="0"/>
              <a:t>„ciężkiego woreczka” i</a:t>
            </a:r>
          </a:p>
          <a:p>
            <a:r>
              <a:rPr lang="pl-PL" dirty="0"/>
              <a:t>podciekaniu treści pod</a:t>
            </a:r>
          </a:p>
          <a:p>
            <a:r>
              <a:rPr lang="pl-PL" dirty="0"/>
              <a:t>przylepiec. Wydłuża czas</a:t>
            </a:r>
          </a:p>
          <a:p>
            <a:r>
              <a:rPr lang="pl-PL" dirty="0"/>
              <a:t>noszenia worka i wydajności</a:t>
            </a:r>
          </a:p>
          <a:p>
            <a:r>
              <a:rPr lang="pl-PL" dirty="0"/>
              <a:t>filtra, idealne dla pacjentów</a:t>
            </a:r>
          </a:p>
          <a:p>
            <a:r>
              <a:rPr lang="pl-PL" dirty="0"/>
              <a:t>aktywnych.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FAF02D-FCFF-47A1-A9B2-F7BFF7A2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48" y="176169"/>
            <a:ext cx="2713703" cy="303816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05BE052-1A97-4FA8-86FD-A0A2805178B1}"/>
              </a:ext>
            </a:extLst>
          </p:cNvPr>
          <p:cNvSpPr/>
          <p:nvPr/>
        </p:nvSpPr>
        <p:spPr>
          <a:xfrm>
            <a:off x="8031060" y="2752524"/>
            <a:ext cx="2902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Pasta </a:t>
            </a:r>
            <a:r>
              <a:rPr lang="pl-PL" b="1" dirty="0" err="1"/>
              <a:t>stomijna</a:t>
            </a:r>
            <a:endParaRPr lang="pl-PL" b="1" dirty="0"/>
          </a:p>
          <a:p>
            <a:r>
              <a:rPr lang="pl-PL" b="1" dirty="0"/>
              <a:t>(BBRAUN, FOR LIFE)</a:t>
            </a:r>
          </a:p>
          <a:p>
            <a:r>
              <a:rPr lang="pl-PL" dirty="0"/>
              <a:t>służy do wypełniania</a:t>
            </a:r>
          </a:p>
          <a:p>
            <a:r>
              <a:rPr lang="pl-PL" dirty="0"/>
              <a:t>nierówności na skórze wokół</a:t>
            </a:r>
          </a:p>
          <a:p>
            <a:r>
              <a:rPr lang="pl-PL" dirty="0" err="1"/>
              <a:t>stomii</a:t>
            </a:r>
            <a:r>
              <a:rPr lang="pl-PL" dirty="0"/>
              <a:t> takich jak fałdy, blizny</a:t>
            </a:r>
          </a:p>
          <a:p>
            <a:r>
              <a:rPr lang="pl-PL" dirty="0"/>
              <a:t>pooperacyjne, zagłębienia.</a:t>
            </a:r>
          </a:p>
          <a:p>
            <a:r>
              <a:rPr lang="pl-PL" dirty="0"/>
              <a:t>Razem z przylepcem worka</a:t>
            </a:r>
          </a:p>
          <a:p>
            <a:r>
              <a:rPr lang="pl-PL" dirty="0" err="1"/>
              <a:t>stomijnego</a:t>
            </a:r>
            <a:r>
              <a:rPr lang="pl-PL" dirty="0"/>
              <a:t> tworzy szczelną</a:t>
            </a:r>
          </a:p>
          <a:p>
            <a:r>
              <a:rPr lang="pl-PL" dirty="0"/>
              <a:t>ochronę przed drażniącym</a:t>
            </a:r>
          </a:p>
          <a:p>
            <a:r>
              <a:rPr lang="pl-PL" dirty="0"/>
              <a:t>działaniem treści jelitowej .</a:t>
            </a:r>
          </a:p>
          <a:p>
            <a:r>
              <a:rPr lang="pl-PL" dirty="0"/>
              <a:t>Wydłuża też czas</a:t>
            </a:r>
          </a:p>
          <a:p>
            <a:r>
              <a:rPr lang="pl-PL" dirty="0"/>
              <a:t>użytkowania worka</a:t>
            </a:r>
          </a:p>
          <a:p>
            <a:r>
              <a:rPr lang="pl-PL" dirty="0" err="1"/>
              <a:t>stomijnego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4EA71E-A264-45C1-8325-DFBE5771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08" y="4601112"/>
            <a:ext cx="3736258" cy="18582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EB565F-1508-4E92-A16A-F5103162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10" y="4601112"/>
            <a:ext cx="2989006" cy="16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738CE58-8AB0-4809-B0CB-6238454C8574}"/>
              </a:ext>
            </a:extLst>
          </p:cNvPr>
          <p:cNvSpPr/>
          <p:nvPr/>
        </p:nvSpPr>
        <p:spPr>
          <a:xfrm>
            <a:off x="1370202" y="1518693"/>
            <a:ext cx="4443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Pierścień uszczelniający EAKIN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tworzy barierę wytrzymałą na przecieki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pochłania wilgoć tworząc żel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zawiera alkoholu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zapobiega uszkodzeniu</a:t>
            </a:r>
          </a:p>
          <a:p>
            <a:r>
              <a:rPr lang="pl-PL" dirty="0"/>
              <a:t>     naskórka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wydłuża okres noszenia worka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elastyczny, plastyczny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wysycha przy  modelowaniu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uniwersalny rozmiar.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0F93A3-5E76-477C-9992-0B4A1A11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56" y="907295"/>
            <a:ext cx="2766880" cy="238957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51B7AA-9D12-4203-979D-A0E4E8F7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22" y="1670693"/>
            <a:ext cx="3106994" cy="30971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CFA39CF-C50D-47E5-A0F8-F36980F0D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56" y="4059375"/>
            <a:ext cx="2766880" cy="23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System jednoczęściowy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1605250"/>
            <a:ext cx="9905999" cy="3541714"/>
          </a:xfrm>
        </p:spPr>
        <p:txBody>
          <a:bodyPr/>
          <a:lstStyle/>
          <a:p>
            <a:r>
              <a:rPr lang="pl-PL" dirty="0"/>
              <a:t>Worek jednoczęściowy płytka i worek połączone ze sobą. </a:t>
            </a:r>
          </a:p>
          <a:p>
            <a:r>
              <a:rPr lang="pl-PL" dirty="0"/>
              <a:t>Worek jednoczęściowy do przycięcia, z obu stron włóknina, </a:t>
            </a:r>
            <a:br>
              <a:rPr lang="pl-PL" dirty="0"/>
            </a:br>
            <a:r>
              <a:rPr lang="pl-PL" dirty="0"/>
              <a:t>o miękkiej powierzchni, która jest niezwykle przyjazna dla skóry i skutecznie absorbuje wilgoć.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7074" t="57576" r="24744" b="8486"/>
          <a:stretch/>
        </p:blipFill>
        <p:spPr>
          <a:xfrm>
            <a:off x="4707083" y="3687772"/>
            <a:ext cx="5836764" cy="29183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21648" t="40000" r="62585" b="26212"/>
          <a:stretch/>
        </p:blipFill>
        <p:spPr>
          <a:xfrm>
            <a:off x="1557844" y="3687772"/>
            <a:ext cx="2421081" cy="29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System dwuczęściowy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615641"/>
            <a:ext cx="9905999" cy="2571895"/>
          </a:xfrm>
        </p:spPr>
        <p:txBody>
          <a:bodyPr/>
          <a:lstStyle/>
          <a:p>
            <a:r>
              <a:rPr lang="pl-PL" dirty="0"/>
              <a:t>Płytka z otworem do przycięcia tak, aby pasowała do rozmiaru </a:t>
            </a:r>
            <a:br>
              <a:rPr lang="pl-PL" dirty="0"/>
            </a:br>
            <a:r>
              <a:rPr lang="pl-PL" dirty="0"/>
              <a:t>i kształtu </a:t>
            </a:r>
            <a:r>
              <a:rPr lang="pl-PL" dirty="0" err="1"/>
              <a:t>stomii</a:t>
            </a:r>
            <a:r>
              <a:rPr lang="pl-PL" dirty="0"/>
              <a:t>. </a:t>
            </a:r>
          </a:p>
          <a:p>
            <a:r>
              <a:rPr lang="pl-PL" dirty="0"/>
              <a:t>Obrazek przedstawia kierunek ułożenia płytki, który zaleca się przy naklejaniu płytki na skórę. Okrągły pierścień na powierzchni płytki służy do przymocowania worka.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9858" t="35606" r="50909" b="24546"/>
          <a:stretch/>
        </p:blipFill>
        <p:spPr>
          <a:xfrm>
            <a:off x="1974273" y="4031671"/>
            <a:ext cx="3553691" cy="20989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55824" t="61666" r="27131" b="14091"/>
          <a:stretch/>
        </p:blipFill>
        <p:spPr>
          <a:xfrm>
            <a:off x="6736843" y="4031671"/>
            <a:ext cx="2513302" cy="20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Pielęgnacja </a:t>
            </a:r>
            <a:r>
              <a:rPr lang="pl-PL" b="1" dirty="0" err="1"/>
              <a:t>stomii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Pierwsze dni po operacji;</a:t>
            </a:r>
          </a:p>
          <a:p>
            <a:r>
              <a:rPr lang="pl-PL" dirty="0"/>
              <a:t>zabezpieczenie </a:t>
            </a:r>
            <a:r>
              <a:rPr lang="pl-PL" dirty="0" err="1"/>
              <a:t>stomii</a:t>
            </a:r>
            <a:r>
              <a:rPr lang="pl-PL" dirty="0"/>
              <a:t> woreczkiem, </a:t>
            </a:r>
          </a:p>
          <a:p>
            <a:r>
              <a:rPr lang="pl-PL" dirty="0"/>
              <a:t>zapobieganie zakażeniu, </a:t>
            </a:r>
          </a:p>
          <a:p>
            <a:r>
              <a:rPr lang="pl-PL" dirty="0"/>
              <a:t>edukacja pacjenta (pielęgniarka </a:t>
            </a:r>
            <a:r>
              <a:rPr lang="pl-PL" dirty="0" err="1"/>
              <a:t>stomijna</a:t>
            </a:r>
            <a:r>
              <a:rPr lang="pl-PL" dirty="0"/>
              <a:t>), </a:t>
            </a:r>
          </a:p>
          <a:p>
            <a:r>
              <a:rPr lang="pl-PL" dirty="0"/>
              <a:t>zminimalizowanie lęku pooperacyjnego oraz stresu.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011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813" y="0"/>
            <a:ext cx="9905998" cy="1478570"/>
          </a:xfrm>
        </p:spPr>
        <p:txBody>
          <a:bodyPr/>
          <a:lstStyle/>
          <a:p>
            <a:r>
              <a:rPr lang="pl-PL" b="1" dirty="0"/>
              <a:t>Zasady pielęgnacji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028701"/>
            <a:ext cx="9905999" cy="5413664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Przy zmianie sprzętu </a:t>
            </a:r>
            <a:r>
              <a:rPr lang="pl-PL" dirty="0" err="1"/>
              <a:t>stomijnego</a:t>
            </a:r>
            <a:r>
              <a:rPr lang="pl-PL" dirty="0"/>
              <a:t> należy skórę dokładnie umyć ciepłą wodą.</a:t>
            </a:r>
          </a:p>
          <a:p>
            <a:r>
              <a:rPr lang="pl-PL" dirty="0"/>
              <a:t>Dokładne osuszenie skóry wokół </a:t>
            </a:r>
            <a:r>
              <a:rPr lang="pl-PL" dirty="0" err="1"/>
              <a:t>stomii</a:t>
            </a:r>
            <a:r>
              <a:rPr lang="pl-PL" dirty="0"/>
              <a:t>, przy pomocy gazika, gazy czy ręcznika frotte.</a:t>
            </a:r>
          </a:p>
          <a:p>
            <a:r>
              <a:rPr lang="pl-PL" dirty="0"/>
              <a:t>Wycięcie odpowiedniego otworu w przylepcu do średnicy </a:t>
            </a:r>
            <a:r>
              <a:rPr lang="pl-PL" dirty="0" err="1"/>
              <a:t>stomii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przyklejenie do skóry.</a:t>
            </a:r>
          </a:p>
          <a:p>
            <a:r>
              <a:rPr lang="pl-PL" dirty="0"/>
              <a:t>Jeżeli blisko </a:t>
            </a:r>
            <a:r>
              <a:rPr lang="pl-PL" dirty="0" err="1"/>
              <a:t>stomii</a:t>
            </a:r>
            <a:r>
              <a:rPr lang="pl-PL" dirty="0"/>
              <a:t> znajdują się blizny pooperacyjne, bruzdy, zagłębienia należy użyć pasty uszczelniającej, wypełnić nierówności na skórze, a następnie przykleić przylepiec.</a:t>
            </a:r>
          </a:p>
          <a:p>
            <a:pPr marL="0" indent="0">
              <a:buNone/>
            </a:pPr>
            <a:r>
              <a:rPr lang="pl-PL" b="1" u="sng" dirty="0"/>
              <a:t>Do oczyszczenia skóry można zastosować</a:t>
            </a:r>
          </a:p>
          <a:p>
            <a:r>
              <a:rPr lang="pl-PL" dirty="0"/>
              <a:t>specjalne środki do pielęgnacji np. zmywacze</a:t>
            </a:r>
          </a:p>
          <a:p>
            <a:r>
              <a:rPr lang="pl-PL" dirty="0"/>
              <a:t>oraz krem przeciwodleżynowy , co sprawi, że</a:t>
            </a:r>
          </a:p>
          <a:p>
            <a:r>
              <a:rPr lang="pl-PL" dirty="0"/>
              <a:t>skóra w trudnej początkowej fazie istnienia</a:t>
            </a:r>
          </a:p>
          <a:p>
            <a:r>
              <a:rPr lang="pl-PL" dirty="0" err="1"/>
              <a:t>stomii</a:t>
            </a:r>
            <a:r>
              <a:rPr lang="pl-PL" dirty="0"/>
              <a:t> szybciej się przystosuję do ciągłego</a:t>
            </a:r>
          </a:p>
          <a:p>
            <a:r>
              <a:rPr lang="pl-PL" dirty="0"/>
              <a:t>odklejania i przyklejania przylepca.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06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6A3A7-B081-43FF-BCFF-44CBB045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pielęgnacji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D47A4E-6B25-43E4-8BF7-5DDA7FF3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8000"/>
            <a:ext cx="9905999" cy="401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</a:rPr>
              <a:t>Nie należy:</a:t>
            </a:r>
          </a:p>
          <a:p>
            <a:r>
              <a:rPr lang="pl-PL" dirty="0">
                <a:solidFill>
                  <a:srgbClr val="FF0000"/>
                </a:solidFill>
              </a:rPr>
              <a:t>zmywać skóry benzyną, eterem,   ponieważ niszczy się jej naturalną   wilgotność, </a:t>
            </a:r>
          </a:p>
          <a:p>
            <a:r>
              <a:rPr lang="pl-PL" dirty="0">
                <a:solidFill>
                  <a:srgbClr val="FF0000"/>
                </a:solidFill>
              </a:rPr>
              <a:t>stosować mydeł alkalicznych, żeli do  kąpieli,  płynów, ponieważ zmienia się </a:t>
            </a:r>
            <a:r>
              <a:rPr lang="pl-PL" dirty="0" err="1">
                <a:solidFill>
                  <a:srgbClr val="FF0000"/>
                </a:solidFill>
              </a:rPr>
              <a:t>pH</a:t>
            </a:r>
            <a:r>
              <a:rPr lang="pl-PL" dirty="0">
                <a:solidFill>
                  <a:srgbClr val="FF0000"/>
                </a:solidFill>
              </a:rPr>
              <a:t>  skóry, </a:t>
            </a:r>
          </a:p>
          <a:p>
            <a:r>
              <a:rPr lang="pl-PL" dirty="0">
                <a:solidFill>
                  <a:srgbClr val="FF0000"/>
                </a:solidFill>
              </a:rPr>
              <a:t>stosować pod przylepiec maści, kremów,  ponieważ zmniejszają właściwości  przylepne skóry,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012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pielęgnacji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zapewnienie pacjentowi intymności podczas zmiany woreczka, </a:t>
            </a:r>
          </a:p>
          <a:p>
            <a:r>
              <a:rPr lang="pl-PL" dirty="0"/>
              <a:t>zaplanowanie wykonania zmiany woreczka, </a:t>
            </a:r>
          </a:p>
          <a:p>
            <a:r>
              <a:rPr lang="pl-PL" dirty="0"/>
              <a:t>wykonanie czynności w warunkach zbliżonych do domowych, </a:t>
            </a:r>
          </a:p>
          <a:p>
            <a:r>
              <a:rPr lang="pl-PL" dirty="0"/>
              <a:t>zachowanie podczas zabiegu zasad profilaktyki zakażeń wewnątrzszpitalnych.</a:t>
            </a:r>
          </a:p>
        </p:txBody>
      </p:sp>
    </p:spTree>
    <p:extLst>
      <p:ext uri="{BB962C8B-B14F-4D97-AF65-F5344CB8AC3E}">
        <p14:creationId xmlns:p14="http://schemas.microsoft.com/office/powerpoint/2010/main" val="20789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Stomia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24049"/>
          </a:xfrm>
        </p:spPr>
        <p:txBody>
          <a:bodyPr>
            <a:normAutofit/>
          </a:bodyPr>
          <a:lstStyle/>
          <a:p>
            <a:r>
              <a:rPr lang="pl-PL" dirty="0" err="1"/>
              <a:t>Stomia</a:t>
            </a:r>
            <a:r>
              <a:rPr lang="pl-PL" dirty="0"/>
              <a:t> to inaczej sztuczna przetoka. </a:t>
            </a:r>
          </a:p>
          <a:p>
            <a:r>
              <a:rPr lang="pl-PL" dirty="0"/>
              <a:t>Słowo "</a:t>
            </a:r>
            <a:r>
              <a:rPr lang="pl-PL" dirty="0" err="1"/>
              <a:t>stomia</a:t>
            </a:r>
            <a:r>
              <a:rPr lang="pl-PL" dirty="0"/>
              <a:t>" pochodzi z języka greckiego i oznacza "otwór". </a:t>
            </a:r>
            <a:r>
              <a:rPr lang="pl-PL" dirty="0" err="1"/>
              <a:t>Stomia</a:t>
            </a:r>
            <a:r>
              <a:rPr lang="pl-PL" dirty="0"/>
              <a:t> jelitowa, przetoka jelitowa jest to sztuczne wyprowadzenie światła jelita (cienkiego lub grubego) poza jamę brzuszną.  Umieszcza się ją na przedniej ścianie brzucha.</a:t>
            </a:r>
          </a:p>
          <a:p>
            <a:r>
              <a:rPr lang="pl-PL" dirty="0" err="1"/>
              <a:t>Stomia</a:t>
            </a:r>
            <a:r>
              <a:rPr lang="pl-PL" dirty="0"/>
              <a:t> ma przeciętnie od 2 do 5 centymetrów średnicy </a:t>
            </a:r>
          </a:p>
          <a:p>
            <a:r>
              <a:rPr lang="pl-PL" dirty="0"/>
              <a:t>i wystaje ponad powierzchnię skóry na kilka do kilkudziesięciu milimetrów.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668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4C4651-A8E2-4506-B8B2-F6EE494D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29618"/>
            <a:ext cx="10998199" cy="132458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Jednym z ważniejszych zadań opiekuna medycznego jest przygotowanie pacjenta do </a:t>
            </a:r>
            <a:r>
              <a:rPr lang="pl-PL" b="1" dirty="0" err="1"/>
              <a:t>samopielęgnacji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67D98C-0655-4209-8C8F-F8EDBCD9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uzyskanie zgody na zabieg i wyjaśnienie celu zabiegu</a:t>
            </a:r>
          </a:p>
          <a:p>
            <a:r>
              <a:rPr lang="pl-PL" dirty="0"/>
              <a:t>współdecydowanie z pacjentem o wyborze miejsca czasu zabiegu</a:t>
            </a:r>
          </a:p>
          <a:p>
            <a:r>
              <a:rPr lang="pl-PL" dirty="0"/>
              <a:t>przedstawienie kolejności czynności</a:t>
            </a:r>
          </a:p>
          <a:p>
            <a:r>
              <a:rPr lang="pl-PL" dirty="0"/>
              <a:t>motywowanie pacjenta do samodzielnego wykonania zabiegu</a:t>
            </a:r>
          </a:p>
        </p:txBody>
      </p:sp>
    </p:spTree>
    <p:extLst>
      <p:ext uri="{BB962C8B-B14F-4D97-AF65-F5344CB8AC3E}">
        <p14:creationId xmlns:p14="http://schemas.microsoft.com/office/powerpoint/2010/main" val="102891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1D2F3-AB29-4EE4-8E79-D03607DA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3" y="185130"/>
            <a:ext cx="9905998" cy="1478570"/>
          </a:xfrm>
        </p:spPr>
        <p:txBody>
          <a:bodyPr/>
          <a:lstStyle/>
          <a:p>
            <a:r>
              <a:rPr lang="pl-PL" b="1" dirty="0"/>
              <a:t>Edukacja pacjenta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83B3A4-73C9-414C-97F0-43BFC421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44600"/>
            <a:ext cx="9905999" cy="4546601"/>
          </a:xfrm>
        </p:spPr>
        <p:txBody>
          <a:bodyPr>
            <a:normAutofit/>
          </a:bodyPr>
          <a:lstStyle/>
          <a:p>
            <a:r>
              <a:rPr lang="pl-PL" dirty="0"/>
              <a:t>zachęcanie pacjenta do adaptacji fizycznej i psychicznej życia ze </a:t>
            </a:r>
            <a:r>
              <a:rPr lang="pl-PL" dirty="0" err="1"/>
              <a:t>stomią</a:t>
            </a:r>
            <a:r>
              <a:rPr lang="pl-PL" dirty="0"/>
              <a:t> , przez oglądanie </a:t>
            </a:r>
            <a:r>
              <a:rPr lang="pl-PL" dirty="0" err="1"/>
              <a:t>stomii</a:t>
            </a:r>
            <a:r>
              <a:rPr lang="pl-PL" dirty="0"/>
              <a:t> w lusterku i dotykaniu ręką otworu </a:t>
            </a:r>
            <a:r>
              <a:rPr lang="pl-PL" dirty="0" err="1"/>
              <a:t>stomii</a:t>
            </a:r>
            <a:endParaRPr lang="pl-PL" dirty="0"/>
          </a:p>
          <a:p>
            <a:r>
              <a:rPr lang="pl-PL" dirty="0"/>
              <a:t>zaplanowanie z chorym wygodnej pozycji (siedząca, na wznak)</a:t>
            </a:r>
          </a:p>
          <a:p>
            <a:r>
              <a:rPr lang="pl-PL" dirty="0"/>
              <a:t>zaplanowanie z pacjentem i jego rodziną edukacji w zakresie </a:t>
            </a:r>
            <a:r>
              <a:rPr lang="pl-PL" dirty="0" err="1"/>
              <a:t>samopielęgnacj</a:t>
            </a:r>
            <a:r>
              <a:rPr lang="pl-PL" dirty="0"/>
              <a:t> i </a:t>
            </a:r>
            <a:r>
              <a:rPr lang="pl-PL" dirty="0" err="1"/>
              <a:t>stomii</a:t>
            </a:r>
            <a:endParaRPr lang="pl-PL" dirty="0"/>
          </a:p>
          <a:p>
            <a:r>
              <a:rPr lang="pl-PL" dirty="0"/>
              <a:t>podczas kolejnego zaopatrzenia </a:t>
            </a:r>
            <a:r>
              <a:rPr lang="pl-PL" dirty="0" err="1"/>
              <a:t>stomii</a:t>
            </a:r>
            <a:r>
              <a:rPr lang="pl-PL" dirty="0"/>
              <a:t> podejmij decyzje o włączeniu chorego do czynności pielęgnacyjnych (samodzielne opanowanie procedury jest konieczne przed wypisaniem chorego do domu)</a:t>
            </a:r>
          </a:p>
        </p:txBody>
      </p:sp>
    </p:spTree>
    <p:extLst>
      <p:ext uri="{BB962C8B-B14F-4D97-AF65-F5344CB8AC3E}">
        <p14:creationId xmlns:p14="http://schemas.microsoft.com/office/powerpoint/2010/main" val="177541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B5DCB-25EE-4D6A-85D9-F442A5FA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13" y="0"/>
            <a:ext cx="9905998" cy="1206500"/>
          </a:xfrm>
        </p:spPr>
        <p:txBody>
          <a:bodyPr/>
          <a:lstStyle/>
          <a:p>
            <a:r>
              <a:rPr lang="pl-PL" b="1" dirty="0"/>
              <a:t>Dieta dla osób ze </a:t>
            </a:r>
            <a:r>
              <a:rPr lang="pl-PL" b="1" dirty="0" err="1"/>
              <a:t>stomią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8A1E5E-3320-409A-8BBD-2DABE38B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79500"/>
            <a:ext cx="9905999" cy="54991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Posiadanie </a:t>
            </a:r>
            <a:r>
              <a:rPr lang="pl-PL" dirty="0" err="1"/>
              <a:t>stomii</a:t>
            </a:r>
            <a:r>
              <a:rPr lang="pl-PL" dirty="0"/>
              <a:t> nie wymaga stosowania specjalnej diety , mimo że w czasie operacji dochodzi do znacznego skrócenia jelita, co może powodować zaburzenia trawienia.</a:t>
            </a:r>
          </a:p>
          <a:p>
            <a:r>
              <a:rPr lang="pl-PL" dirty="0"/>
              <a:t>W pierwszych tygodniach po operacji należy obserwować pracę przewodu pokarmowego i kontrolować, w jaki sposób reaguje pacjent na różne pokarmy.</a:t>
            </a:r>
          </a:p>
          <a:p>
            <a:r>
              <a:rPr lang="pl-PL" dirty="0"/>
              <a:t>Dietę zaleconą bezpośrednio po operacji należy rozszerzać powoli , wprowadzając do jadłospisu nowe produkty, pamiętając jednak o tym, że każdy nowy jej element należy wprowadzać pojedynczo , aby móc ustalić, który jest tolerowany, a który powoduje zaburzenia.</a:t>
            </a:r>
          </a:p>
          <a:p>
            <a:r>
              <a:rPr lang="pl-PL" dirty="0"/>
              <a:t>Najczęstszymi zaburzeniami, które trapią ludzi ze </a:t>
            </a:r>
            <a:r>
              <a:rPr lang="pl-PL" dirty="0" err="1"/>
              <a:t>stomią</a:t>
            </a:r>
            <a:r>
              <a:rPr lang="pl-PL" dirty="0"/>
              <a:t> , są zaparcia </a:t>
            </a:r>
            <a:br>
              <a:rPr lang="pl-PL" dirty="0"/>
            </a:br>
            <a:r>
              <a:rPr lang="pl-PL" dirty="0"/>
              <a:t>i biegunki, a także głośne oddawanie gazów o nieprzyjemnym zapachu.</a:t>
            </a:r>
          </a:p>
        </p:txBody>
      </p:sp>
    </p:spTree>
    <p:extLst>
      <p:ext uri="{BB962C8B-B14F-4D97-AF65-F5344CB8AC3E}">
        <p14:creationId xmlns:p14="http://schemas.microsoft.com/office/powerpoint/2010/main" val="90050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01055-582F-4A11-BA32-70FFBB0C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pl-PL" b="1" dirty="0"/>
              <a:t>Zasady racjonalnego odżywiania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14B86-E862-4AF6-9D57-C6808C93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320800"/>
            <a:ext cx="9905999" cy="4775201"/>
          </a:xfrm>
        </p:spPr>
        <p:txBody>
          <a:bodyPr>
            <a:normAutofit/>
          </a:bodyPr>
          <a:lstStyle/>
          <a:p>
            <a:r>
              <a:rPr lang="pl-PL" dirty="0"/>
              <a:t>posiłki należy spożywać 3-5 razy dziennie w regularnych odstępach, posiłki należy spożywać powoli, dokładnie przeżuwając,</a:t>
            </a:r>
          </a:p>
          <a:p>
            <a:r>
              <a:rPr lang="pl-PL" dirty="0"/>
              <a:t>każdy z nowych produktów należy wprowadzać oddzielnie i w niewielkich ilościach, przy dokładnej obserwacji układu pokarmowego,</a:t>
            </a:r>
          </a:p>
          <a:p>
            <a:r>
              <a:rPr lang="pl-PL" dirty="0"/>
              <a:t>potrawy powinny być przygotowane z produktów świeżych,</a:t>
            </a:r>
          </a:p>
          <a:p>
            <a:r>
              <a:rPr lang="pl-PL" dirty="0"/>
              <a:t>należy unikać tych produktów, które zawierają dużą</a:t>
            </a:r>
          </a:p>
          <a:p>
            <a:r>
              <a:rPr lang="pl-PL" dirty="0"/>
              <a:t>ilość konserwantów, sztucznych barwników , cebuli, roślin strączkowych.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9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61D0E-4C1D-4831-B113-C15B14AE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Urostomia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04197-883A-4386-B2A8-D2517C1C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80D9C5-324C-455B-9F45-DCBF6E37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112" y="1955801"/>
            <a:ext cx="4697027" cy="44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788C5-A02C-4E5C-AD87-24A0379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pielęgnacji pacjenta z </a:t>
            </a:r>
            <a:r>
              <a:rPr lang="pl-PL" b="1" dirty="0" err="1"/>
              <a:t>urostomią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4C12C4-93C4-48C4-BCF7-FF20D158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68" y="1803400"/>
            <a:ext cx="10529888" cy="4965700"/>
          </a:xfrm>
        </p:spPr>
        <p:txBody>
          <a:bodyPr>
            <a:normAutofit/>
          </a:bodyPr>
          <a:lstStyle/>
          <a:p>
            <a:r>
              <a:rPr lang="pl-PL" dirty="0"/>
              <a:t>Dbanie o stan skóry ze względu na sączący się mocz ze </a:t>
            </a:r>
            <a:r>
              <a:rPr lang="pl-PL" dirty="0" err="1"/>
              <a:t>stomii</a:t>
            </a:r>
            <a:r>
              <a:rPr lang="pl-PL" dirty="0"/>
              <a:t>, w przypadku kwaśnego odczynu moczu stosowanie na skórę okładów zobojętniających kwasy po uprzednim dokładnym umyciu skóry w kierunku od zewnątrz do wewnątrz, w przypadku zasadowego odczynu umycie skóry ciepłą wodą z mydłem.</a:t>
            </a:r>
          </a:p>
          <a:p>
            <a:r>
              <a:rPr lang="pl-PL" dirty="0"/>
              <a:t>Używanie do mycia skóry naturalnej gąbki, miękkiej sztucznej gąbki, myjki frotte.</a:t>
            </a:r>
          </a:p>
          <a:p>
            <a:r>
              <a:rPr lang="pl-PL" dirty="0"/>
              <a:t>Delikatne osuszenie skóry.</a:t>
            </a:r>
          </a:p>
          <a:p>
            <a:r>
              <a:rPr lang="pl-PL" dirty="0"/>
              <a:t>Nie golenie skóry wokół otworu </a:t>
            </a:r>
            <a:r>
              <a:rPr lang="pl-PL" dirty="0" err="1"/>
              <a:t>stomijnego</a:t>
            </a:r>
            <a:r>
              <a:rPr lang="pl-PL" dirty="0"/>
              <a:t>, stosowanie kremów depilacyjnych.</a:t>
            </a:r>
          </a:p>
        </p:txBody>
      </p:sp>
    </p:spTree>
    <p:extLst>
      <p:ext uri="{BB962C8B-B14F-4D97-AF65-F5344CB8AC3E}">
        <p14:creationId xmlns:p14="http://schemas.microsoft.com/office/powerpoint/2010/main" val="69119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34521-5291-4319-BC91-40D15798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35296"/>
            <a:ext cx="9905998" cy="1478570"/>
          </a:xfrm>
        </p:spPr>
        <p:txBody>
          <a:bodyPr/>
          <a:lstStyle/>
          <a:p>
            <a:r>
              <a:rPr lang="pl-PL" b="1" dirty="0"/>
              <a:t>Sprzęt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DFA52-E04B-49EF-B8E2-1A21CBDD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2600"/>
            <a:ext cx="9905999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/>
              <a:t>Dobór sprzętu zależy od takich czynników jak:</a:t>
            </a:r>
          </a:p>
          <a:p>
            <a:r>
              <a:rPr lang="pl-PL" dirty="0"/>
              <a:t>rodzaj </a:t>
            </a:r>
            <a:r>
              <a:rPr lang="pl-PL" dirty="0" err="1"/>
              <a:t>stomii</a:t>
            </a:r>
            <a:r>
              <a:rPr lang="pl-PL" dirty="0"/>
              <a:t>,</a:t>
            </a:r>
          </a:p>
          <a:p>
            <a:r>
              <a:rPr lang="pl-PL" dirty="0"/>
              <a:t>wielkość </a:t>
            </a:r>
            <a:r>
              <a:rPr lang="pl-PL" dirty="0" err="1"/>
              <a:t>stomii</a:t>
            </a:r>
            <a:r>
              <a:rPr lang="pl-PL" dirty="0"/>
              <a:t>,</a:t>
            </a:r>
          </a:p>
          <a:p>
            <a:r>
              <a:rPr lang="pl-PL" dirty="0"/>
              <a:t>umiejscowienie </a:t>
            </a:r>
            <a:r>
              <a:rPr lang="pl-PL" dirty="0" err="1"/>
              <a:t>stomii</a:t>
            </a:r>
            <a:r>
              <a:rPr lang="pl-PL" dirty="0"/>
              <a:t>,</a:t>
            </a:r>
          </a:p>
          <a:p>
            <a:r>
              <a:rPr lang="pl-PL" dirty="0"/>
              <a:t>wrażliwość skóry pacjenta,</a:t>
            </a:r>
          </a:p>
          <a:p>
            <a:r>
              <a:rPr lang="pl-PL" dirty="0"/>
              <a:t>tryb życia jaki prowadzi osoba ze </a:t>
            </a:r>
            <a:r>
              <a:rPr lang="pl-PL" dirty="0" err="1"/>
              <a:t>stomią</a:t>
            </a:r>
            <a:r>
              <a:rPr lang="pl-PL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2482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BD458-705F-4317-A9FE-D1DFDB24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261330"/>
            <a:ext cx="9905998" cy="1478570"/>
          </a:xfrm>
        </p:spPr>
        <p:txBody>
          <a:bodyPr/>
          <a:lstStyle/>
          <a:p>
            <a:r>
              <a:rPr lang="pl-PL" dirty="0"/>
              <a:t>Sprzęt – system jednoczęściowy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969A9-371C-4557-92C9-83D68A7D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9900"/>
            <a:ext cx="5297487" cy="3209605"/>
          </a:xfrm>
        </p:spPr>
        <p:txBody>
          <a:bodyPr>
            <a:noAutofit/>
          </a:bodyPr>
          <a:lstStyle/>
          <a:p>
            <a:r>
              <a:rPr lang="pl-PL" sz="1500" dirty="0"/>
              <a:t>Jest bardziej higieniczny i prosty w użyciu.</a:t>
            </a:r>
          </a:p>
          <a:p>
            <a:r>
              <a:rPr lang="pl-PL" sz="1500" dirty="0"/>
              <a:t>Worki posiadają specjalne koreczki przez, które można je opróżniać.</a:t>
            </a:r>
          </a:p>
          <a:p>
            <a:r>
              <a:rPr lang="pl-PL" sz="1500" dirty="0"/>
              <a:t>Worki wyposażone są w zastawkę anty-zwrotną, uniemożliwiającą cofanie się moczu w okolicę </a:t>
            </a:r>
            <a:r>
              <a:rPr lang="pl-PL" sz="1500" dirty="0" err="1"/>
              <a:t>stomii</a:t>
            </a:r>
            <a:endParaRPr lang="pl-PL" sz="1500" dirty="0"/>
          </a:p>
          <a:p>
            <a:r>
              <a:rPr lang="pl-PL" sz="1500" dirty="0"/>
              <a:t>Jeżeli przylepiec dobrze utrzymuje się na skórze może on być pozostawiony na skórze przez 2 3 dni.</a:t>
            </a:r>
          </a:p>
          <a:p>
            <a:r>
              <a:rPr lang="pl-PL" sz="1500" dirty="0"/>
              <a:t>Worki produkowane są w wersji przeźroczystej i w kolorze cielistym, szarym nieprzezroczystym.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48F8D4-CE58-46AE-8F44-706AADC3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3906121"/>
            <a:ext cx="2726422" cy="26905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2C622BE-9983-4A62-98B8-34222D65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05" y="1196608"/>
            <a:ext cx="2967255" cy="296725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DAAFD4C-3DE7-4BCA-BDB4-1123F60E6A5D}"/>
              </a:ext>
            </a:extLst>
          </p:cNvPr>
          <p:cNvSpPr/>
          <p:nvPr/>
        </p:nvSpPr>
        <p:spPr>
          <a:xfrm>
            <a:off x="9165321" y="4267790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https://www.ortopedio.pl</a:t>
            </a:r>
          </a:p>
        </p:txBody>
      </p:sp>
    </p:spTree>
    <p:extLst>
      <p:ext uri="{BB962C8B-B14F-4D97-AF65-F5344CB8AC3E}">
        <p14:creationId xmlns:p14="http://schemas.microsoft.com/office/powerpoint/2010/main" val="214165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38BC0-9635-4742-AAB8-21C261B9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Sprzęt – system dwuczęściowy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1297BB0-947D-44F2-BB3A-7D23C934ADF4}"/>
              </a:ext>
            </a:extLst>
          </p:cNvPr>
          <p:cNvSpPr/>
          <p:nvPr/>
        </p:nvSpPr>
        <p:spPr>
          <a:xfrm>
            <a:off x="875251" y="1829635"/>
            <a:ext cx="6096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składa się z dwóch elementów: worka i płytki.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uważany przez niektórych za najprostszy w obsłudze, ponieważ płytka pozostaje na skórze przez kilka dni, wymienia się tylko worki.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woreczki w systemie dwuczęściowym produkowane są w wersji zarówno przeźroczystej, cielistej i szarej.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24FCE7-0A5B-4D65-8916-A2DD872B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40" y="4102148"/>
            <a:ext cx="5032493" cy="20251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3F7B62-9A6A-4993-A23A-FE3C4B4D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218" y="1843928"/>
            <a:ext cx="3998193" cy="327079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649E07C-9A07-4744-807C-6289BBB7EEA6}"/>
              </a:ext>
            </a:extLst>
          </p:cNvPr>
          <p:cNvSpPr/>
          <p:nvPr/>
        </p:nvSpPr>
        <p:spPr>
          <a:xfrm>
            <a:off x="8222607" y="5284670"/>
            <a:ext cx="16514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https://www.wellandmedical.com.pl</a:t>
            </a:r>
          </a:p>
        </p:txBody>
      </p:sp>
    </p:spTree>
    <p:extLst>
      <p:ext uri="{BB962C8B-B14F-4D97-AF65-F5344CB8AC3E}">
        <p14:creationId xmlns:p14="http://schemas.microsoft.com/office/powerpoint/2010/main" val="200542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9DD81-0ADD-4688-8698-F7EB0069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81" y="5098239"/>
            <a:ext cx="9905998" cy="1478570"/>
          </a:xfrm>
        </p:spPr>
        <p:txBody>
          <a:bodyPr/>
          <a:lstStyle/>
          <a:p>
            <a:r>
              <a:rPr lang="pl-PL" dirty="0"/>
              <a:t>Dziękuję za uwagę !</a:t>
            </a:r>
          </a:p>
        </p:txBody>
      </p:sp>
    </p:spTree>
    <p:extLst>
      <p:ext uri="{BB962C8B-B14F-4D97-AF65-F5344CB8AC3E}">
        <p14:creationId xmlns:p14="http://schemas.microsoft.com/office/powerpoint/2010/main" val="265930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Ileostomia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połączenie światła jelita cienkiego ze skórą</a:t>
            </a:r>
          </a:p>
          <a:p>
            <a:r>
              <a:rPr lang="pl-PL" dirty="0"/>
              <a:t>najczęściej jest zlokalizowana poniżej linii pasa, po prawej stronie brzucha</a:t>
            </a:r>
          </a:p>
          <a:p>
            <a:r>
              <a:rPr lang="pl-PL" dirty="0"/>
              <a:t>Jej średnica wynosi 20-30 mm, a wysokość ok. 25 mm. </a:t>
            </a:r>
          </a:p>
          <a:p>
            <a:r>
              <a:rPr lang="pl-PL" dirty="0"/>
              <a:t>Stolec wydobywający się z jelita cienkiego ma konsystencję płynną, półpłynną i papkowatą.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196" y="4583256"/>
            <a:ext cx="2476500" cy="184785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796645" y="652339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http://www.stomicy.org/index.php/o-stomii-wos-31</a:t>
            </a:r>
          </a:p>
        </p:txBody>
      </p:sp>
    </p:spTree>
    <p:extLst>
      <p:ext uri="{BB962C8B-B14F-4D97-AF65-F5344CB8AC3E}">
        <p14:creationId xmlns:p14="http://schemas.microsoft.com/office/powerpoint/2010/main" val="21080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9004" y="0"/>
            <a:ext cx="9905998" cy="1478570"/>
          </a:xfrm>
        </p:spPr>
        <p:txBody>
          <a:bodyPr/>
          <a:lstStyle/>
          <a:p>
            <a:r>
              <a:rPr lang="pl-PL" b="1" dirty="0" err="1"/>
              <a:t>kolostomia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3188" y="1063928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/>
              <a:t>połączenie światła jelita grubego ze skórą</a:t>
            </a:r>
          </a:p>
          <a:p>
            <a:r>
              <a:rPr lang="pl-PL" dirty="0"/>
              <a:t>najczęściej zlokalizowana poniżej linii pasa, po lewej stronie brzucha.</a:t>
            </a:r>
          </a:p>
          <a:p>
            <a:r>
              <a:rPr lang="pl-PL" dirty="0"/>
              <a:t>Jej średnica zwykle wynosi 35-50 mm, a kominek wystający ponad powierzchnię brzucha nie jest wyższy niż 1-1,5 cm.</a:t>
            </a:r>
          </a:p>
          <a:p>
            <a:r>
              <a:rPr lang="pl-PL" dirty="0"/>
              <a:t>Stolec wydostający się przez </a:t>
            </a:r>
            <a:r>
              <a:rPr lang="pl-PL" dirty="0" err="1"/>
              <a:t>kolostomię</a:t>
            </a:r>
            <a:r>
              <a:rPr lang="pl-PL" dirty="0"/>
              <a:t> ma konsystencje papkowatą lub stałą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45" y="3659372"/>
            <a:ext cx="4876800" cy="2667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794745" y="641256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http://www.zaradni.pl/zdrowie/jak-prawidlowo-przykleic-worek-stomijny/1,9898?strona=2</a:t>
            </a:r>
          </a:p>
        </p:txBody>
      </p:sp>
    </p:spTree>
    <p:extLst>
      <p:ext uri="{BB962C8B-B14F-4D97-AF65-F5344CB8AC3E}">
        <p14:creationId xmlns:p14="http://schemas.microsoft.com/office/powerpoint/2010/main" val="338740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697" y="176038"/>
            <a:ext cx="9905998" cy="1478570"/>
          </a:xfrm>
        </p:spPr>
        <p:txBody>
          <a:bodyPr/>
          <a:lstStyle/>
          <a:p>
            <a:r>
              <a:rPr lang="pl-PL" b="1" dirty="0" err="1"/>
              <a:t>urostomiA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9514" y="1324454"/>
            <a:ext cx="9905999" cy="3541714"/>
          </a:xfrm>
        </p:spPr>
        <p:txBody>
          <a:bodyPr/>
          <a:lstStyle/>
          <a:p>
            <a:r>
              <a:rPr lang="pl-PL" dirty="0"/>
              <a:t>połączenie światła moczowodów ze skórą, bezpośrednio lub poprzez wyizolowany odcinek jelita cienkiego. </a:t>
            </a:r>
          </a:p>
          <a:p>
            <a:r>
              <a:rPr lang="pl-PL" dirty="0"/>
              <a:t>Wyłoniona jest najczęściej po prawej stronie brzucha, tuż poniżej pępka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488" y="3241380"/>
            <a:ext cx="4448175" cy="299085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213919" y="6345218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http://ptps.pl/urostomia/</a:t>
            </a:r>
          </a:p>
        </p:txBody>
      </p:sp>
    </p:spTree>
    <p:extLst>
      <p:ext uri="{BB962C8B-B14F-4D97-AF65-F5344CB8AC3E}">
        <p14:creationId xmlns:p14="http://schemas.microsoft.com/office/powerpoint/2010/main" val="169503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Powikłania </a:t>
            </a:r>
            <a:r>
              <a:rPr lang="pl-PL" b="1" dirty="0" err="1"/>
              <a:t>stomii</a:t>
            </a:r>
            <a:r>
              <a:rPr lang="pl-PL" b="1" dirty="0"/>
              <a:t> jelitowych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2502" y="2249487"/>
            <a:ext cx="10164909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u="sng" dirty="0"/>
              <a:t>Powikłania </a:t>
            </a:r>
            <a:r>
              <a:rPr lang="pl-PL" u="sng" dirty="0" err="1"/>
              <a:t>stomii</a:t>
            </a:r>
            <a:r>
              <a:rPr lang="pl-PL" u="sng" dirty="0"/>
              <a:t> jelitowych to wszystkie stany chorobowe, wynikające z: </a:t>
            </a:r>
          </a:p>
          <a:p>
            <a:r>
              <a:rPr lang="pl-PL" dirty="0"/>
              <a:t>nieprawidłowo wykonanego zabiegu wytworzenia </a:t>
            </a:r>
            <a:r>
              <a:rPr lang="pl-PL" dirty="0" err="1"/>
              <a:t>stomii</a:t>
            </a:r>
            <a:r>
              <a:rPr lang="pl-PL" dirty="0"/>
              <a:t>, </a:t>
            </a:r>
          </a:p>
          <a:p>
            <a:r>
              <a:rPr lang="pl-PL" dirty="0"/>
              <a:t>niewłaściwego zabezpieczenia (pielęgnacji). Brakiem przygotowania do zabiegu – brak wiedzy i umiejętności pacjenta w zakresie prawidłowej pielęgnacji </a:t>
            </a:r>
            <a:r>
              <a:rPr lang="pl-PL" dirty="0" err="1"/>
              <a:t>stomii</a:t>
            </a:r>
            <a:r>
              <a:rPr lang="pl-PL" dirty="0"/>
              <a:t>.</a:t>
            </a:r>
          </a:p>
          <a:p>
            <a:r>
              <a:rPr lang="pl-PL" dirty="0"/>
              <a:t>Powikłania często decydują o tym, czy życie ze </a:t>
            </a:r>
            <a:r>
              <a:rPr lang="pl-PL" dirty="0" err="1"/>
              <a:t>stomią</a:t>
            </a:r>
            <a:r>
              <a:rPr lang="pl-PL" dirty="0"/>
              <a:t> jest uciążliwym kalectwem, czy też pozwala na prowadzenie normalnej aktywności życiowej, zawodowej i rodzinnej</a:t>
            </a:r>
          </a:p>
        </p:txBody>
      </p:sp>
    </p:spTree>
    <p:extLst>
      <p:ext uri="{BB962C8B-B14F-4D97-AF65-F5344CB8AC3E}">
        <p14:creationId xmlns:p14="http://schemas.microsoft.com/office/powerpoint/2010/main" val="21400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Powikłania dermatologiczne: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 zapalenie skóry wokół </a:t>
            </a:r>
            <a:r>
              <a:rPr lang="pl-PL" dirty="0" err="1"/>
              <a:t>stomii</a:t>
            </a:r>
            <a:r>
              <a:rPr lang="pl-PL" dirty="0"/>
              <a:t> (wyprysk kontaktowy skóry) - reakcja zapalna skóry na działanie treści jelitowej (szczególnie przy ileostomii), która zawiera duże ilości kwasów żółciowych i soku trzustkowego, </a:t>
            </a:r>
          </a:p>
          <a:p>
            <a:r>
              <a:rPr lang="pl-PL" dirty="0"/>
              <a:t> alergiczne zapalenie skóry - uczulenie na któryś ze składników sprzętu </a:t>
            </a:r>
            <a:r>
              <a:rPr lang="pl-PL" dirty="0" err="1"/>
              <a:t>stomijnego</a:t>
            </a:r>
            <a:r>
              <a:rPr lang="pl-PL" dirty="0"/>
              <a:t>. </a:t>
            </a:r>
          </a:p>
          <a:p>
            <a:r>
              <a:rPr lang="pl-PL" dirty="0"/>
              <a:t>zmiany grzybicze i bakteryjne </a:t>
            </a:r>
          </a:p>
        </p:txBody>
      </p:sp>
    </p:spTree>
    <p:extLst>
      <p:ext uri="{BB962C8B-B14F-4D97-AF65-F5344CB8AC3E}">
        <p14:creationId xmlns:p14="http://schemas.microsoft.com/office/powerpoint/2010/main" val="363005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Powikłania chirurgiczne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704109"/>
            <a:ext cx="9905999" cy="4821382"/>
          </a:xfrm>
        </p:spPr>
        <p:txBody>
          <a:bodyPr>
            <a:normAutofit lnSpcReduction="10000"/>
          </a:bodyPr>
          <a:lstStyle/>
          <a:p>
            <a:r>
              <a:rPr lang="pl-PL" u="sng" dirty="0"/>
              <a:t>Powikłania chirurgiczne wczesne </a:t>
            </a:r>
            <a:r>
              <a:rPr lang="pl-PL" dirty="0"/>
              <a:t>są bezpośrednio związane z zabiegiem operacyjnym i występują w okresie kilku dni lub tygodni po operacji. </a:t>
            </a:r>
          </a:p>
          <a:p>
            <a:pPr marL="0" indent="0">
              <a:buNone/>
            </a:pPr>
            <a:r>
              <a:rPr lang="pl-PL" dirty="0"/>
              <a:t>Najczęstsze z nich to: obrzęk </a:t>
            </a:r>
            <a:r>
              <a:rPr lang="pl-PL" dirty="0" err="1"/>
              <a:t>stomii</a:t>
            </a:r>
            <a:r>
              <a:rPr lang="pl-PL" dirty="0"/>
              <a:t>, krwawienie z błony śluzowej </a:t>
            </a:r>
            <a:r>
              <a:rPr lang="pl-PL" dirty="0" err="1"/>
              <a:t>stomii</a:t>
            </a:r>
            <a:r>
              <a:rPr lang="pl-PL" dirty="0"/>
              <a:t>, niedokrwienie lub martwica </a:t>
            </a:r>
            <a:r>
              <a:rPr lang="pl-PL" dirty="0" err="1"/>
              <a:t>stomii</a:t>
            </a:r>
            <a:r>
              <a:rPr lang="pl-PL" dirty="0"/>
              <a:t>, </a:t>
            </a:r>
            <a:r>
              <a:rPr lang="pl-PL" dirty="0" err="1"/>
              <a:t>stomia</a:t>
            </a:r>
            <a:r>
              <a:rPr lang="pl-PL" dirty="0"/>
              <a:t> w fałdzie brzusznym, wciągniecie </a:t>
            </a:r>
            <a:r>
              <a:rPr lang="pl-PL" dirty="0" err="1"/>
              <a:t>stomii</a:t>
            </a:r>
            <a:r>
              <a:rPr lang="pl-PL" dirty="0"/>
              <a:t>, </a:t>
            </a:r>
            <a:r>
              <a:rPr lang="pl-PL" dirty="0" err="1"/>
              <a:t>wypadanięcie</a:t>
            </a:r>
            <a:r>
              <a:rPr lang="pl-PL" dirty="0"/>
              <a:t> </a:t>
            </a:r>
            <a:r>
              <a:rPr lang="pl-PL" dirty="0" err="1"/>
              <a:t>stomii</a:t>
            </a:r>
            <a:r>
              <a:rPr lang="pl-PL" dirty="0"/>
              <a:t>, zakażenie </a:t>
            </a:r>
            <a:r>
              <a:rPr lang="pl-PL" dirty="0" err="1"/>
              <a:t>okołostomijne</a:t>
            </a:r>
            <a:r>
              <a:rPr lang="pl-PL" dirty="0"/>
              <a:t> lub przetoka </a:t>
            </a:r>
            <a:r>
              <a:rPr lang="pl-PL" dirty="0" err="1"/>
              <a:t>okołostomijna</a:t>
            </a:r>
            <a:r>
              <a:rPr lang="pl-PL" dirty="0"/>
              <a:t>.</a:t>
            </a:r>
          </a:p>
          <a:p>
            <a:r>
              <a:rPr lang="pl-PL" u="sng" dirty="0"/>
              <a:t>Powikłania chirurgiczne późne </a:t>
            </a:r>
            <a:r>
              <a:rPr lang="pl-PL" dirty="0"/>
              <a:t>ujawniają się kilka miesięcy lub kilka lat po zabiegu operacyjnym. </a:t>
            </a:r>
          </a:p>
          <a:p>
            <a:pPr marL="0" indent="0">
              <a:buNone/>
            </a:pPr>
            <a:r>
              <a:rPr lang="pl-PL" dirty="0"/>
              <a:t>Należą do nich: wypadanie </a:t>
            </a:r>
            <a:r>
              <a:rPr lang="pl-PL" dirty="0" err="1"/>
              <a:t>stomii</a:t>
            </a:r>
            <a:r>
              <a:rPr lang="pl-PL" dirty="0"/>
              <a:t>, przepuklina </a:t>
            </a:r>
            <a:r>
              <a:rPr lang="pl-PL" dirty="0" err="1"/>
              <a:t>okołostomijna</a:t>
            </a:r>
            <a:r>
              <a:rPr lang="pl-PL" dirty="0"/>
              <a:t>, zwężenie lub niedrożność </a:t>
            </a:r>
            <a:r>
              <a:rPr lang="pl-PL" dirty="0" err="1"/>
              <a:t>stomii</a:t>
            </a:r>
            <a:r>
              <a:rPr lang="pl-PL" dirty="0"/>
              <a:t>, wznowa procesu chorobowego w </a:t>
            </a:r>
            <a:r>
              <a:rPr lang="pl-PL" dirty="0" err="1"/>
              <a:t>stomii</a:t>
            </a:r>
            <a:r>
              <a:rPr lang="pl-PL" dirty="0"/>
              <a:t>, wciągnięcie </a:t>
            </a:r>
            <a:r>
              <a:rPr lang="pl-PL" dirty="0" err="1"/>
              <a:t>stomii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56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0804" y="0"/>
            <a:ext cx="9905998" cy="1308683"/>
          </a:xfrm>
        </p:spPr>
        <p:txBody>
          <a:bodyPr/>
          <a:lstStyle/>
          <a:p>
            <a:r>
              <a:rPr lang="pl-PL" b="1" dirty="0"/>
              <a:t>Sprzęt </a:t>
            </a:r>
            <a:r>
              <a:rPr lang="pl-PL" b="1" dirty="0" err="1"/>
              <a:t>stomijny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015068"/>
            <a:ext cx="9905999" cy="556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 err="1"/>
              <a:t>Stomia</a:t>
            </a:r>
            <a:r>
              <a:rPr lang="pl-PL" b="1" u="sng" dirty="0"/>
              <a:t> powinna być zaopatrzona w odpowiedni, dobrze dobrany oraz dobry jakościowo sprzęt, który spełnia następujące kryteria:</a:t>
            </a:r>
          </a:p>
          <a:p>
            <a:r>
              <a:rPr lang="pl-PL" dirty="0"/>
              <a:t>być szczelny dla stolca, jego zapachu i gazów </a:t>
            </a:r>
          </a:p>
          <a:p>
            <a:r>
              <a:rPr lang="pl-PL" dirty="0"/>
              <a:t>nie powodować zmian na skórze pacjenta, </a:t>
            </a:r>
          </a:p>
          <a:p>
            <a:r>
              <a:rPr lang="pl-PL" dirty="0"/>
              <a:t>być odpowiednim co do rozmiaru i objętości </a:t>
            </a:r>
          </a:p>
          <a:p>
            <a:r>
              <a:rPr lang="pl-PL" dirty="0"/>
              <a:t>być łatwym w obsłudze </a:t>
            </a:r>
          </a:p>
          <a:p>
            <a:r>
              <a:rPr lang="pl-PL" dirty="0"/>
              <a:t>być estetycznym i niezauważalnym dla otoczenia</a:t>
            </a:r>
          </a:p>
          <a:p>
            <a:r>
              <a:rPr lang="pl-PL" dirty="0"/>
              <a:t>Przykłady:  </a:t>
            </a:r>
            <a:r>
              <a:rPr lang="pl-PL" dirty="0" err="1"/>
              <a:t>Coloplast</a:t>
            </a:r>
            <a:r>
              <a:rPr lang="pl-PL" dirty="0"/>
              <a:t> ,</a:t>
            </a:r>
            <a:r>
              <a:rPr lang="pl-PL" dirty="0" err="1"/>
              <a:t>ConvaTec</a:t>
            </a:r>
            <a:r>
              <a:rPr lang="pl-PL" dirty="0"/>
              <a:t> ,</a:t>
            </a:r>
            <a:r>
              <a:rPr lang="pl-PL" dirty="0" err="1"/>
              <a:t>Dansac</a:t>
            </a:r>
            <a:r>
              <a:rPr lang="pl-PL" dirty="0"/>
              <a:t> ,</a:t>
            </a:r>
            <a:r>
              <a:rPr lang="pl-PL" dirty="0" err="1"/>
              <a:t>Pofam</a:t>
            </a:r>
            <a:r>
              <a:rPr lang="pl-PL" dirty="0"/>
              <a:t> Poznań (</a:t>
            </a:r>
            <a:r>
              <a:rPr lang="pl-PL" dirty="0" err="1"/>
              <a:t>BBraun</a:t>
            </a:r>
            <a:r>
              <a:rPr lang="pl-PL" dirty="0"/>
              <a:t>, For Life)  </a:t>
            </a:r>
            <a:r>
              <a:rPr lang="pl-PL" dirty="0" err="1"/>
              <a:t>Salts</a:t>
            </a:r>
            <a:r>
              <a:rPr lang="pl-PL" dirty="0"/>
              <a:t>, Welland </a:t>
            </a:r>
            <a:r>
              <a:rPr lang="pl-PL" dirty="0" err="1"/>
              <a:t>Medical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8425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179</TotalTime>
  <Words>1597</Words>
  <Application>Microsoft Office PowerPoint</Application>
  <PresentationFormat>Panoramiczny</PresentationFormat>
  <Paragraphs>193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Arial</vt:lpstr>
      <vt:lpstr>Tw Cen MT</vt:lpstr>
      <vt:lpstr>Obwód</vt:lpstr>
      <vt:lpstr>Pielęgnacja i usprawnianie pacjenta ze stomią</vt:lpstr>
      <vt:lpstr>Stomia </vt:lpstr>
      <vt:lpstr>Ileostomia </vt:lpstr>
      <vt:lpstr>kolostomia</vt:lpstr>
      <vt:lpstr>urostomiA</vt:lpstr>
      <vt:lpstr>Powikłania stomii jelitowych </vt:lpstr>
      <vt:lpstr>Powikłania dermatologiczne:</vt:lpstr>
      <vt:lpstr>Powikłania chirurgiczne </vt:lpstr>
      <vt:lpstr>Sprzęt stomijny </vt:lpstr>
      <vt:lpstr>Prezentacja programu PowerPoint</vt:lpstr>
      <vt:lpstr>Prezentacja programu PowerPoint</vt:lpstr>
      <vt:lpstr>Prezentacja programu PowerPoint</vt:lpstr>
      <vt:lpstr>Prezentacja programu PowerPoint</vt:lpstr>
      <vt:lpstr>System jednoczęściowy </vt:lpstr>
      <vt:lpstr>System dwuczęściowy </vt:lpstr>
      <vt:lpstr>Pielęgnacja stomii</vt:lpstr>
      <vt:lpstr>Zasady pielęgnacji </vt:lpstr>
      <vt:lpstr>Zasady pielęgnacji </vt:lpstr>
      <vt:lpstr>Zasady pielęgnacji </vt:lpstr>
      <vt:lpstr>Jednym z ważniejszych zadań opiekuna medycznego jest przygotowanie pacjenta do samopielęgnacji</vt:lpstr>
      <vt:lpstr>Edukacja pacjenta </vt:lpstr>
      <vt:lpstr>Dieta dla osób ze stomią </vt:lpstr>
      <vt:lpstr>Zasady racjonalnego odżywiania </vt:lpstr>
      <vt:lpstr>Urostomia </vt:lpstr>
      <vt:lpstr>Zasady pielęgnacji pacjenta z urostomią </vt:lpstr>
      <vt:lpstr>Sprzęt</vt:lpstr>
      <vt:lpstr>Sprzęt – system jednoczęściowy </vt:lpstr>
      <vt:lpstr>Sprzęt – system dwuczęściowy </vt:lpstr>
      <vt:lpstr>Dziękuję za uwagę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Pielęgnacja i usprawnianie pacjenta ze stomią</dc:title>
  <dc:creator>Małgorzata Kotrych</dc:creator>
  <cp:lastModifiedBy>sekretariat2</cp:lastModifiedBy>
  <cp:revision>24</cp:revision>
  <dcterms:created xsi:type="dcterms:W3CDTF">2020-05-05T20:20:50Z</dcterms:created>
  <dcterms:modified xsi:type="dcterms:W3CDTF">2020-05-11T11:57:04Z</dcterms:modified>
</cp:coreProperties>
</file>