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12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05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551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4160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394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962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3617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457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35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29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45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605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760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514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668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406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51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9E1A1E9-9459-41F4-8DD5-5FA2C2D00467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5E46E75-3416-4090-AA38-3E1A6DFADF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8326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Pozycje </a:t>
            </a:r>
            <a:r>
              <a:rPr lang="pl-PL" dirty="0" err="1"/>
              <a:t>ułożeniowe</a:t>
            </a:r>
            <a:r>
              <a:rPr lang="pl-PL" dirty="0"/>
              <a:t> pacjenta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4275" y="3657600"/>
            <a:ext cx="6400800" cy="1947333"/>
          </a:xfrm>
        </p:spPr>
        <p:txBody>
          <a:bodyPr>
            <a:normAutofit/>
          </a:bodyPr>
          <a:lstStyle/>
          <a:p>
            <a:r>
              <a:rPr lang="pl-PL" dirty="0"/>
              <a:t> </a:t>
            </a:r>
          </a:p>
          <a:p>
            <a:endParaRPr lang="pl-PL" dirty="0"/>
          </a:p>
          <a:p>
            <a:pPr algn="r"/>
            <a:r>
              <a:rPr lang="pl-PL" dirty="0"/>
              <a:t>Pracownia umiejętności zawodowych </a:t>
            </a:r>
          </a:p>
          <a:p>
            <a:pPr algn="r"/>
            <a:r>
              <a:rPr lang="pl-PL" dirty="0"/>
              <a:t>mgr Klaudia </a:t>
            </a:r>
            <a:r>
              <a:rPr lang="pl-PL" dirty="0" err="1"/>
              <a:t>Kotrych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375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6321" y="284967"/>
            <a:ext cx="8534400" cy="1507067"/>
          </a:xfrm>
        </p:spPr>
        <p:txBody>
          <a:bodyPr/>
          <a:lstStyle/>
          <a:p>
            <a:pPr algn="ctr"/>
            <a:r>
              <a:rPr lang="pl-PL" b="1" dirty="0"/>
              <a:t>Pozycja wysoka ( Fowlera 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066" y="1792034"/>
            <a:ext cx="7069400" cy="5892650"/>
          </a:xfrm>
        </p:spPr>
        <p:txBody>
          <a:bodyPr/>
          <a:lstStyle/>
          <a:p>
            <a:r>
              <a:rPr lang="pl-PL" dirty="0"/>
              <a:t> "pozycja anty-</a:t>
            </a:r>
            <a:r>
              <a:rPr lang="pl-PL" dirty="0" err="1"/>
              <a:t>Trendelenburga</a:t>
            </a:r>
            <a:r>
              <a:rPr lang="pl-PL" dirty="0"/>
              <a:t>"</a:t>
            </a:r>
          </a:p>
          <a:p>
            <a:r>
              <a:rPr lang="pl-PL" dirty="0"/>
              <a:t>Polega  na niskim ułożeniu kończyn dolnych.  </a:t>
            </a:r>
            <a:br>
              <a:rPr lang="pl-PL" dirty="0"/>
            </a:br>
            <a:r>
              <a:rPr lang="pl-PL" dirty="0"/>
              <a:t>Głowa, tułów i kończyny górne pacjenta powinny znajdować się powyżej linii kończyn dolnych.</a:t>
            </a:r>
          </a:p>
          <a:p>
            <a:r>
              <a:rPr lang="pl-PL" dirty="0"/>
              <a:t>Pozycja ta umożliwia jedzenie, ułatwia oddychanie.</a:t>
            </a:r>
          </a:p>
          <a:p>
            <a:r>
              <a:rPr lang="pl-PL" dirty="0"/>
              <a:t>Aby chory nie obsuwał się , należy zastosować wałek pod uda , ale nie pod kolana, gdyż powoduje to ucisk naczyń krwionośnych.</a:t>
            </a:r>
          </a:p>
          <a:p>
            <a:r>
              <a:rPr lang="pl-PL" dirty="0"/>
              <a:t>Stopy należy zabezpieczyć przed opadaniem, pod ramiona można ułożyć poduszki.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7159" y="2790173"/>
            <a:ext cx="4377307" cy="326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86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54375" y="176646"/>
            <a:ext cx="8534400" cy="1507067"/>
          </a:xfrm>
        </p:spPr>
        <p:txBody>
          <a:bodyPr/>
          <a:lstStyle/>
          <a:p>
            <a:pPr algn="ctr"/>
            <a:r>
              <a:rPr lang="pl-PL" b="1" dirty="0"/>
              <a:t>Pozycja boczna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0522" y="1183982"/>
            <a:ext cx="11060481" cy="2774244"/>
          </a:xfrm>
        </p:spPr>
        <p:txBody>
          <a:bodyPr>
            <a:normAutofit/>
          </a:bodyPr>
          <a:lstStyle/>
          <a:p>
            <a:r>
              <a:rPr lang="pl-PL" dirty="0"/>
              <a:t>Plecy w tej pozycji powinny być wyprostowane jak u człowieka w pozycji stojącej. Głowę układa się na poduszce, pod którą ułożona jest dłoń z wyprostowanymi palcami. Kończyna dolna dalsza w stosunku do materaca jest zgięta w stawie biodrowym i kolanowym, ułożona na poduszce. Należy przeciwdziałać opadaniu stóp stosując podpórki. Pozycja stosowana jest w celu zapobiegania odleżynom układa się tez tak pacjentów w pozycji bezpiecznej, chorych z porażeniem połowicznym. Jest to też ułożenie spoczynkowe i zapobiegające zapaleniu płuc. 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307" y="4048161"/>
            <a:ext cx="4624192" cy="280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87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796" y="479003"/>
            <a:ext cx="8534400" cy="1507067"/>
          </a:xfrm>
        </p:spPr>
        <p:txBody>
          <a:bodyPr/>
          <a:lstStyle/>
          <a:p>
            <a:r>
              <a:rPr lang="pl-PL" b="1" dirty="0"/>
              <a:t>Pozycja </a:t>
            </a:r>
            <a:r>
              <a:rPr lang="pl-PL" b="1" dirty="0" err="1"/>
              <a:t>trendelenburga</a:t>
            </a:r>
            <a:r>
              <a:rPr lang="pl-PL" b="1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4004" y="1650305"/>
            <a:ext cx="8534400" cy="3615267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Niskie ułożenie głowy</a:t>
            </a:r>
          </a:p>
          <a:p>
            <a:r>
              <a:rPr lang="pl-PL" u="sng" dirty="0">
                <a:solidFill>
                  <a:schemeClr val="tx1"/>
                </a:solidFill>
              </a:rPr>
              <a:t>Wskazania do tego rodzaju ułożenia: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Wstrząs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Utrata przytomności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Utrata krwi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Zaburzenia ukrwienia mózgu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056" y="2477023"/>
            <a:ext cx="4375111" cy="326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427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4733" y="466478"/>
            <a:ext cx="8534400" cy="1507067"/>
          </a:xfrm>
        </p:spPr>
        <p:txBody>
          <a:bodyPr/>
          <a:lstStyle/>
          <a:p>
            <a:r>
              <a:rPr lang="pl-PL" b="1" dirty="0"/>
              <a:t>Wysokie ułożenie kończyn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8430" y="1365336"/>
            <a:ext cx="10689422" cy="2392471"/>
          </a:xfrm>
        </p:spPr>
        <p:txBody>
          <a:bodyPr>
            <a:normAutofit/>
          </a:bodyPr>
          <a:lstStyle/>
          <a:p>
            <a:r>
              <a:rPr lang="pl-PL" dirty="0"/>
              <a:t>Polepsza krążenie żylne i zapobiega powstawaniu zakrzepów, ma zastosowanie po operacjach żylnych i u pacjentów w opatrunku gipsowym 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069" y="3111769"/>
            <a:ext cx="8022290" cy="308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44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38897" y="-82232"/>
            <a:ext cx="8534400" cy="1507067"/>
          </a:xfrm>
        </p:spPr>
        <p:txBody>
          <a:bodyPr/>
          <a:lstStyle/>
          <a:p>
            <a:r>
              <a:rPr lang="pl-PL" b="1" dirty="0"/>
              <a:t>Ułożenie na brzuchu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5153" y="1106580"/>
            <a:ext cx="11683696" cy="29111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 </a:t>
            </a:r>
          </a:p>
          <a:p>
            <a:r>
              <a:rPr lang="pl-PL" dirty="0"/>
              <a:t>Zapobiega odleżyną , przykurczą , </a:t>
            </a:r>
            <a:r>
              <a:rPr lang="pl-PL" dirty="0" err="1"/>
              <a:t>odbarcza</a:t>
            </a:r>
            <a:r>
              <a:rPr lang="pl-PL" dirty="0"/>
              <a:t> okolicę pleców </a:t>
            </a:r>
            <a:br>
              <a:rPr lang="pl-PL" dirty="0"/>
            </a:br>
            <a:r>
              <a:rPr lang="pl-PL" dirty="0"/>
              <a:t>i pośladków. </a:t>
            </a:r>
          </a:p>
          <a:p>
            <a:r>
              <a:rPr lang="pl-PL" dirty="0"/>
              <a:t>Wezgłowie opuszczone, stopy chorego należy ułożyć za materacem z podparciem. </a:t>
            </a:r>
          </a:p>
          <a:p>
            <a:r>
              <a:rPr lang="pl-PL" dirty="0"/>
              <a:t>Pod brzuch podkłada się poduszkę, która umożliwia fizjologiczne wygięcie kręgosłupa i zabezpiecza się przed uciskiem. </a:t>
            </a:r>
          </a:p>
          <a:p>
            <a:r>
              <a:rPr lang="pl-PL" dirty="0"/>
              <a:t>Ramiona odwiedzone i zwrócone na zewnątrz, umożliwiają całkowite rozprężenie klatki piersiowej. </a:t>
            </a:r>
          </a:p>
          <a:p>
            <a:r>
              <a:rPr lang="pl-PL" dirty="0"/>
              <a:t>Dłonie z palcami wyprostowanymi lub z włożonymi w nie, małymi wałeczkami. </a:t>
            </a:r>
          </a:p>
          <a:p>
            <a:r>
              <a:rPr lang="pl-PL" dirty="0"/>
              <a:t>Głowa jest ułożona na boku, szczególną uwagę należy zwrócić na ułożenie małżowiny usznej, która powinna być w położeniu fizjologicznym.</a:t>
            </a:r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133" y="3709675"/>
            <a:ext cx="5793386" cy="294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98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Dziękuję za uwagę </a:t>
            </a:r>
          </a:p>
        </p:txBody>
      </p:sp>
    </p:spTree>
    <p:extLst>
      <p:ext uri="{BB962C8B-B14F-4D97-AF65-F5344CB8AC3E}">
        <p14:creationId xmlns:p14="http://schemas.microsoft.com/office/powerpoint/2010/main" val="91561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270164"/>
            <a:ext cx="85344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Stosowanie różnych pozycji ciała i udogodnień pomaga utrzymać określony rodzaj ułożenia ciała pacjenta. </a:t>
            </a:r>
          </a:p>
          <a:p>
            <a:pPr marL="0" indent="0">
              <a:buNone/>
            </a:pPr>
            <a:r>
              <a:rPr lang="pl-PL" u="sng" dirty="0">
                <a:solidFill>
                  <a:schemeClr val="tx1"/>
                </a:solidFill>
              </a:rPr>
              <a:t>Celem zmiany pozycji ciała jest przeciwdziałanie przedłużonemu uciskowi tkanek, co w efekcie powoduje:</a:t>
            </a:r>
          </a:p>
          <a:p>
            <a:r>
              <a:rPr lang="pl-PL" dirty="0"/>
              <a:t>Złagodzenie dolegliwości bólowych</a:t>
            </a:r>
          </a:p>
          <a:p>
            <a:r>
              <a:rPr lang="pl-PL" dirty="0"/>
              <a:t>Zapobieganie odleżynom, przykurczom, zapaleniu płuc</a:t>
            </a:r>
          </a:p>
          <a:p>
            <a:r>
              <a:rPr lang="pl-PL" dirty="0"/>
              <a:t>Pobudzeniu reakcji ortostatycznych</a:t>
            </a:r>
          </a:p>
          <a:p>
            <a:r>
              <a:rPr lang="pl-PL" dirty="0"/>
              <a:t>Wsparcie czynności życiowych, np. oddychania, krążenia, trawienia</a:t>
            </a:r>
          </a:p>
          <a:p>
            <a:r>
              <a:rPr lang="pl-PL" dirty="0"/>
              <a:t>Dobre samopoczucie chorego</a:t>
            </a:r>
          </a:p>
          <a:p>
            <a:r>
              <a:rPr lang="pl-PL" dirty="0"/>
              <a:t>Stworzenie korzystnych warunków do przeprowadzenia rehabilitacji, ćwiczeń gimnastycznych i uruchamiania chorego</a:t>
            </a:r>
          </a:p>
          <a:p>
            <a:r>
              <a:rPr lang="pl-PL" dirty="0"/>
              <a:t>Zachęcanie do samodzielnej aktywności i kontaktów z otoczeniem.</a:t>
            </a:r>
            <a:br>
              <a:rPr lang="pl-PL" dirty="0"/>
            </a:b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718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039" y="103909"/>
            <a:ext cx="8534400" cy="5746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u="sng" dirty="0">
                <a:solidFill>
                  <a:schemeClr val="tx1"/>
                </a:solidFill>
              </a:rPr>
              <a:t>BY UNIKNĄĆ NEGATYWNYCH SKUTKÓW PODCZAS ZMIANY POZYCJI NALEŻY:</a:t>
            </a:r>
          </a:p>
          <a:p>
            <a:pPr marL="0" indent="0">
              <a:buNone/>
            </a:pPr>
            <a:endParaRPr lang="pl-PL" b="1" dirty="0">
              <a:solidFill>
                <a:schemeClr val="tx1"/>
              </a:solidFill>
            </a:endParaRPr>
          </a:p>
          <a:p>
            <a:r>
              <a:rPr lang="pl-PL" dirty="0"/>
              <a:t>Przekazać pacjentowi informacje/instrukcje ułatwiająca poruszanie się</a:t>
            </a:r>
          </a:p>
          <a:p>
            <a:r>
              <a:rPr lang="pl-PL" dirty="0"/>
              <a:t>Udzielić porad albo asystować choremu przy poruszaniu się</a:t>
            </a:r>
          </a:p>
          <a:p>
            <a:r>
              <a:rPr lang="pl-PL" dirty="0"/>
              <a:t>Wykorzystać dostępne środki mechaniczne</a:t>
            </a:r>
          </a:p>
          <a:p>
            <a:r>
              <a:rPr lang="pl-PL" dirty="0"/>
              <a:t>Przed przystąpieniem do jakiejkolwiek czynności należy ocenić wydolność samoobsługowa pacjenta i zaplanować wykonanie działania.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6052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218209"/>
            <a:ext cx="8534400" cy="64527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u="sng" dirty="0">
                <a:solidFill>
                  <a:schemeClr val="tx1"/>
                </a:solidFill>
              </a:rPr>
              <a:t>Sprzęt wykorzystywany do zmiany pozycji </a:t>
            </a:r>
            <a:r>
              <a:rPr lang="pl-PL" b="1" u="sng" dirty="0" err="1">
                <a:solidFill>
                  <a:schemeClr val="tx1"/>
                </a:solidFill>
              </a:rPr>
              <a:t>ułożeniowej</a:t>
            </a:r>
            <a:r>
              <a:rPr lang="pl-PL" b="1" u="sng" dirty="0">
                <a:solidFill>
                  <a:schemeClr val="tx1"/>
                </a:solidFill>
              </a:rPr>
              <a:t> pacjenta:  </a:t>
            </a:r>
          </a:p>
          <a:p>
            <a:r>
              <a:rPr lang="pl-PL" dirty="0"/>
              <a:t>Poduszki z gąbki gumowej</a:t>
            </a:r>
          </a:p>
          <a:p>
            <a:r>
              <a:rPr lang="pl-PL" dirty="0"/>
              <a:t>Poduszki o rożnych kształtach, wypełnione silikonem, żelem, woda, powietrzem, gorczyca, wkładem poliestrowym</a:t>
            </a:r>
          </a:p>
          <a:p>
            <a:r>
              <a:rPr lang="pl-PL" dirty="0"/>
              <a:t>Materace przeciwodleżynowe dynamiczne</a:t>
            </a:r>
          </a:p>
          <a:p>
            <a:r>
              <a:rPr lang="pl-PL" dirty="0"/>
              <a:t>Krążki, wyściółki pośladkowe</a:t>
            </a:r>
          </a:p>
          <a:p>
            <a:r>
              <a:rPr lang="pl-PL" dirty="0"/>
              <a:t>Podkłady z gąbki, z tworzywa piankowego, kształt klinów, mat kostek</a:t>
            </a:r>
          </a:p>
          <a:p>
            <a:r>
              <a:rPr lang="pl-PL" dirty="0"/>
              <a:t>Lejce, drabinki, uchwyty, stoliki</a:t>
            </a:r>
          </a:p>
          <a:p>
            <a:r>
              <a:rPr lang="pl-PL" dirty="0"/>
              <a:t>Worki z piaskiem(ciężkie), służą do unieruchomienia np. pod kończyny dolne lub do wywołania ucisku</a:t>
            </a:r>
          </a:p>
          <a:p>
            <a:r>
              <a:rPr lang="pl-PL" dirty="0"/>
              <a:t>Gąbki</a:t>
            </a:r>
          </a:p>
          <a:p>
            <a:r>
              <a:rPr lang="pl-PL" dirty="0"/>
              <a:t>Kolka pod kolana lub na kark</a:t>
            </a:r>
          </a:p>
          <a:p>
            <a:r>
              <a:rPr lang="pl-PL" dirty="0"/>
              <a:t>Poduszki karkowe</a:t>
            </a:r>
          </a:p>
          <a:p>
            <a:r>
              <a:rPr lang="pl-PL" dirty="0"/>
              <a:t>Łóżko mechaniczne lub elektryczne o regulowanej wysokości(50-80cm), z regulowanym oparciem na plecy wbudowanym w wezgłowiu, profilowane podwójnie łamane lub czterosekcyjne z uchwytami pomagającymi pacjentowi podciągnąć się</a:t>
            </a:r>
          </a:p>
          <a:p>
            <a:r>
              <a:rPr lang="pl-PL" dirty="0"/>
              <a:t>Łuk łóżkowy z metalu lub drewna</a:t>
            </a:r>
          </a:p>
        </p:txBody>
      </p:sp>
    </p:spTree>
    <p:extLst>
      <p:ext uri="{BB962C8B-B14F-4D97-AF65-F5344CB8AC3E}">
        <p14:creationId xmlns:p14="http://schemas.microsoft.com/office/powerpoint/2010/main" val="1363101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928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u="sng" dirty="0">
                <a:solidFill>
                  <a:schemeClr val="tx1"/>
                </a:solidFill>
              </a:rPr>
              <a:t>POZYCJA CIAŁA </a:t>
            </a:r>
            <a:r>
              <a:rPr lang="pl-PL" dirty="0">
                <a:solidFill>
                  <a:schemeClr val="tx1"/>
                </a:solidFill>
              </a:rPr>
              <a:t>– to układ ciała ludzkiego w stosunku do poziomu płaszczyzny wyznaczonej np., przez łóżko pacjenta.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b="1" u="sng" dirty="0">
                <a:solidFill>
                  <a:schemeClr val="tx1"/>
                </a:solidFill>
              </a:rPr>
              <a:t>PRZECIWWSKAZANIA DOTYCZĄCE ZMIANY POZYCJI CIAŁA PACJENTA: </a:t>
            </a:r>
            <a:r>
              <a:rPr lang="pl-PL" dirty="0">
                <a:solidFill>
                  <a:schemeClr val="tx1"/>
                </a:solidFill>
              </a:rPr>
              <a:t>stany chorobowe z napadami drgawek, gdzie dla dobra pacjenta odstępuje się od częstych zmian pozycji stosując w zamian np., materace wypełnione silikonem lub powietrzem.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b="1" u="sng" dirty="0">
                <a:solidFill>
                  <a:schemeClr val="tx1"/>
                </a:solidFill>
              </a:rPr>
              <a:t>NIEBEZPIECZEŃSTWA</a:t>
            </a:r>
            <a:r>
              <a:rPr lang="pl-PL" dirty="0">
                <a:solidFill>
                  <a:schemeClr val="tx1"/>
                </a:solidFill>
              </a:rPr>
              <a:t> </a:t>
            </a:r>
          </a:p>
          <a:p>
            <a:r>
              <a:rPr lang="pl-PL" dirty="0">
                <a:solidFill>
                  <a:schemeClr val="tx1"/>
                </a:solidFill>
              </a:rPr>
              <a:t>urazy mechaniczne głowy, kręgosłupa, stawów pacjenta</a:t>
            </a:r>
          </a:p>
          <a:p>
            <a:r>
              <a:rPr lang="pl-PL" dirty="0">
                <a:solidFill>
                  <a:schemeClr val="tx1"/>
                </a:solidFill>
              </a:rPr>
              <a:t>urazy kręgosłupa występują u personelu podczas zmiany pozycji pacjenta.</a:t>
            </a:r>
          </a:p>
        </p:txBody>
      </p:sp>
    </p:spTree>
    <p:extLst>
      <p:ext uri="{BB962C8B-B14F-4D97-AF65-F5344CB8AC3E}">
        <p14:creationId xmlns:p14="http://schemas.microsoft.com/office/powerpoint/2010/main" val="411718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3103" y="164715"/>
            <a:ext cx="11951134" cy="1082196"/>
          </a:xfrm>
        </p:spPr>
        <p:txBody>
          <a:bodyPr>
            <a:normAutofit fontScale="90000"/>
          </a:bodyPr>
          <a:lstStyle/>
          <a:p>
            <a:r>
              <a:rPr lang="pl-PL" sz="3300" b="1" dirty="0"/>
              <a:t>Ogólne zasady stosowane przy układaniu pacjenta</a:t>
            </a:r>
            <a:r>
              <a:rPr lang="pl-PL" dirty="0"/>
              <a:t> 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0139" y="1246911"/>
            <a:ext cx="10766570" cy="501880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Należy dokładnie zaplanować pracę jednej osoby lub całego zespołu każdorazowo prze kolejną zmianą pozycji pacjenta</a:t>
            </a:r>
          </a:p>
          <a:p>
            <a:r>
              <a:rPr lang="pl-PL" dirty="0"/>
              <a:t>Ułożenie musi być dostosowane do zmieniającego się stanu ogólnego chorego</a:t>
            </a:r>
            <a:br>
              <a:rPr lang="pl-PL" dirty="0"/>
            </a:br>
            <a:endParaRPr lang="pl-PL" i="1" dirty="0">
              <a:solidFill>
                <a:schemeClr val="tx1"/>
              </a:solidFill>
            </a:endParaRPr>
          </a:p>
          <a:p>
            <a:r>
              <a:rPr lang="pl-PL" i="1" dirty="0">
                <a:solidFill>
                  <a:schemeClr val="tx1"/>
                </a:solidFill>
              </a:rPr>
              <a:t>Ułożenie pacjenta, który ma trudności w samodzielnej zmianie pozycji ciała, należy zmieniać, co 2godz: powinno to być wyznaczone potrzebami chorego i stanem psychofizjologicznym organizmu</a:t>
            </a:r>
            <a:br>
              <a:rPr lang="pl-PL" dirty="0"/>
            </a:br>
            <a:endParaRPr lang="pl-PL" dirty="0"/>
          </a:p>
          <a:p>
            <a:r>
              <a:rPr lang="pl-PL" dirty="0"/>
              <a:t>Udogodnienia stosowane są w celu odciążenia miejsc narażonych na ucisk, jednak zbyt duża ilość udogodnień jest błędem w sztuce pielęgnowania, mogącym powodować powstawanie odleżyn</a:t>
            </a:r>
            <a:br>
              <a:rPr lang="pl-PL" dirty="0"/>
            </a:br>
            <a:endParaRPr lang="pl-PL" dirty="0"/>
          </a:p>
          <a:p>
            <a:r>
              <a:rPr lang="pl-PL" i="1" dirty="0">
                <a:solidFill>
                  <a:schemeClr val="tx1"/>
                </a:solidFill>
              </a:rPr>
              <a:t>Udogodnienia zastosowane w określonej pozycji ciała pacjenta są układane od głowy do stóp, natomiast przed zmianą pozycji są wyjmowane w stronę przeciwna</a:t>
            </a:r>
            <a:br>
              <a:rPr lang="pl-PL" i="1" dirty="0">
                <a:solidFill>
                  <a:schemeClr val="tx1"/>
                </a:solidFill>
              </a:rPr>
            </a:br>
            <a:r>
              <a:rPr lang="pl-PL" i="1" dirty="0">
                <a:solidFill>
                  <a:schemeClr val="tx1"/>
                </a:solidFill>
              </a:rPr>
              <a:t>(od stóp w kierunku głowy)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520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3681" y="320578"/>
            <a:ext cx="11700163" cy="812032"/>
          </a:xfrm>
        </p:spPr>
        <p:txBody>
          <a:bodyPr>
            <a:normAutofit/>
          </a:bodyPr>
          <a:lstStyle/>
          <a:p>
            <a:r>
              <a:rPr lang="pl-PL" sz="3000" b="1" dirty="0"/>
              <a:t>Ogólne zasady stosowane przy układaniu pacjenta</a:t>
            </a:r>
            <a:r>
              <a:rPr lang="pl-PL" sz="3000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2258" y="1132611"/>
            <a:ext cx="10361324" cy="5558366"/>
          </a:xfrm>
        </p:spPr>
        <p:txBody>
          <a:bodyPr>
            <a:normAutofit/>
          </a:bodyPr>
          <a:lstStyle/>
          <a:p>
            <a:r>
              <a:rPr lang="pl-PL" dirty="0"/>
              <a:t>Każde z zastosowanych udogodnień powinno być zabezpieczone okryciem ochronnym, które jest dobrze naciągnięte bez szwów i załamań od strony ciała pacjenta</a:t>
            </a:r>
            <a:br>
              <a:rPr lang="pl-PL" dirty="0"/>
            </a:br>
            <a:endParaRPr lang="pl-PL" dirty="0"/>
          </a:p>
          <a:p>
            <a:r>
              <a:rPr lang="pl-PL" dirty="0"/>
              <a:t>W ułożeniu pacjenta należy zwrócić uwagę na: symetrię barków i bioder, prawidłowe ułożenie głowy oraz ułożenie stóp</a:t>
            </a:r>
            <a:br>
              <a:rPr lang="pl-PL" dirty="0"/>
            </a:br>
            <a:endParaRPr lang="pl-PL" dirty="0"/>
          </a:p>
          <a:p>
            <a:r>
              <a:rPr lang="pl-PL" dirty="0">
                <a:solidFill>
                  <a:schemeClr val="tx1"/>
                </a:solidFill>
              </a:rPr>
              <a:t>Nie wolno dopuścić do powstania patologicznych pozycji oraz wynikających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tego zniekształceń i powikłań, tj. odleżyn, przykurczy, kurczy mięśni, zaników mięśniowych, zapalenia płuc, zapalenie żył, opadania stóp</a:t>
            </a: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  <a:p>
            <a:r>
              <a:rPr lang="pl-PL" dirty="0"/>
              <a:t>Każdą zmianę pozycji pacjenta należy odnotować w dokumentacji medycznej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9660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4337" y="280170"/>
            <a:ext cx="8534400" cy="894004"/>
          </a:xfrm>
        </p:spPr>
        <p:txBody>
          <a:bodyPr/>
          <a:lstStyle/>
          <a:p>
            <a:pPr algn="ctr"/>
            <a:r>
              <a:rPr lang="pl-PL" b="1" dirty="0"/>
              <a:t>Pozycja na plecach (płaska)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74174"/>
            <a:ext cx="12022282" cy="3138056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Ułatwia ona rozprężenie dolnych płatów płuc przez zwiększenie zakresu ruchów oddechowych prze­pony. Chory leży płasko, jedynie pod głową może mieć poduszkę. Ta­ką pozycję stosuje się często na krótki okres czasu, np. po punkcji lędźwiowej, bezpośrednio po znieczuleniu ogólnym i na przemian z pozycją półsiedzącą w pierwszych dwóch dobach po zabiegu ope­racyjnym.</a:t>
            </a:r>
          </a:p>
          <a:p>
            <a:r>
              <a:rPr lang="pl-PL" dirty="0"/>
              <a:t>Przy dłuższym leżeniu w pozycji poziomej należy podłożyć cho­remu w okolicę wygięcia lędźwiowego poduszkę lub złożony ręcznik w celu podparcia kręgosłupa i zniesienia bólu. Stopy trzeba oprzeć na podpórce, aby przeciwdziałać tworzeniu się końskiej stopy. Górne przykrycie, nad stopami chorego, nie może być na­prężone (szczególnie, gdy nie ma podpórki). W tym przypadku moż­na go nie podkładać pod materac, tylko zwinąć w wałeczek i uło­żyć poza stopami. Pod pięty należy dać kółeczka z waty, a powy­żej zgięć kolanowych i pod okolicę ścięgna Achillesa małe wałecz­ki, aby zapewnić wygodne ułożenie kończyn dolnych i rozluźnić mięśnie brzucha. Należy też zwrócić uwagę na to, aby barki i bio­dra leżały w linii symetrycznej.</a:t>
            </a:r>
          </a:p>
          <a:p>
            <a:r>
              <a:rPr lang="pl-PL" dirty="0"/>
              <a:t>W schorzeniach kręgosłupa, w których układa się chorych na dłuższy czas w pozycji poziomej na plecach, siatka łóżka musi być specjalnie mocno napięta, jeżeli zaś ugina się pod ciężarem cho­rego pod materac należy podłożyć deskę, opierając ją na ra­mach łóżka.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267" y="4498831"/>
            <a:ext cx="5971507" cy="215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908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6721" y="362141"/>
            <a:ext cx="10745788" cy="1507067"/>
          </a:xfrm>
        </p:spPr>
        <p:txBody>
          <a:bodyPr/>
          <a:lstStyle/>
          <a:p>
            <a:r>
              <a:rPr lang="pl-PL" b="1" dirty="0"/>
              <a:t>Pozycja </a:t>
            </a:r>
            <a:r>
              <a:rPr lang="pl-PL" b="1" dirty="0" err="1"/>
              <a:t>półwysoka</a:t>
            </a:r>
            <a:r>
              <a:rPr lang="pl-PL" b="1" dirty="0"/>
              <a:t> (</a:t>
            </a:r>
            <a:r>
              <a:rPr lang="pl-PL" b="1" dirty="0" err="1"/>
              <a:t>semi-fowler</a:t>
            </a:r>
            <a:r>
              <a:rPr lang="pl-PL" b="1" dirty="0"/>
              <a:t>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6028" y="1672938"/>
            <a:ext cx="10868891" cy="1465117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Polega ona na wyższym uniesieniu górnej części tułowia; jest to ułożenie pośrednie między pozycją poziomą a siedzącą. Najczęściej w ten sposób leżą chorzy, którzy nie mają wskazań do specjalnych pozycji w łóżku. Poduszki, niezależnie od sposobu ułożenia, muszą tworzyć równię pochyłą, dając podparcie lędźwiom, plecom, barkom i głowie chorego. Głowa musi być na jednej linii z kręgosłupem, to znaczy nie odchylona ani do tyłu, ani do przodu. Pochylenia głowy na boki muszą być krótkotrwałe. Udogodnienia stosuje się zależnie od potrzeby chorego.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736" y="3368974"/>
            <a:ext cx="3983181" cy="326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489287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241</TotalTime>
  <Words>1197</Words>
  <Application>Microsoft Office PowerPoint</Application>
  <PresentationFormat>Panoramiczny</PresentationFormat>
  <Paragraphs>85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Wycinek</vt:lpstr>
      <vt:lpstr>Pozycje ułożeniowe pacjenta </vt:lpstr>
      <vt:lpstr>Prezentacja programu PowerPoint</vt:lpstr>
      <vt:lpstr>Prezentacja programu PowerPoint</vt:lpstr>
      <vt:lpstr>Prezentacja programu PowerPoint</vt:lpstr>
      <vt:lpstr>Prezentacja programu PowerPoint</vt:lpstr>
      <vt:lpstr>Ogólne zasady stosowane przy układaniu pacjenta   </vt:lpstr>
      <vt:lpstr>Ogólne zasady stosowane przy układaniu pacjenta </vt:lpstr>
      <vt:lpstr>Pozycja na plecach (płaska) </vt:lpstr>
      <vt:lpstr>Pozycja półwysoka (semi-fowler)</vt:lpstr>
      <vt:lpstr>Pozycja wysoka ( Fowlera )</vt:lpstr>
      <vt:lpstr>Pozycja boczna </vt:lpstr>
      <vt:lpstr>Pozycja trendelenburga </vt:lpstr>
      <vt:lpstr>Wysokie ułożenie kończyn </vt:lpstr>
      <vt:lpstr>Ułożenie na brzuchu 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Pozycje ułożeniowe pacjenta</dc:title>
  <dc:creator>Małgorzata Kotrych</dc:creator>
  <cp:lastModifiedBy>sekretariat2</cp:lastModifiedBy>
  <cp:revision>24</cp:revision>
  <dcterms:created xsi:type="dcterms:W3CDTF">2020-05-03T10:26:06Z</dcterms:created>
  <dcterms:modified xsi:type="dcterms:W3CDTF">2020-05-11T12:11:28Z</dcterms:modified>
</cp:coreProperties>
</file>