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2" r:id="rId7"/>
    <p:sldId id="260" r:id="rId8"/>
    <p:sldId id="261" r:id="rId9"/>
    <p:sldId id="263" r:id="rId10"/>
    <p:sldId id="267" r:id="rId11"/>
    <p:sldId id="266" r:id="rId12"/>
    <p:sldId id="264" r:id="rId13"/>
    <p:sldId id="269" r:id="rId14"/>
    <p:sldId id="265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p.gov.pl/pl/f/v/40183/027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rawo.sejm.gov.pl/isap.nsf/download.xsp/WDU1974024014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rawo.sejm.gov.pl/isap.nsf/DocDetails.xsp?id=WDU2008234157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872788" cy="3632201"/>
          </a:xfrm>
        </p:spPr>
        <p:txBody>
          <a:bodyPr>
            <a:normAutofit fontScale="90000"/>
          </a:bodyPr>
          <a:lstStyle/>
          <a:p>
            <a:r>
              <a:rPr lang="pl-PL" dirty="0"/>
              <a:t>BEZPIECZEŃSTWO W PRACY OPIEKUNA MEDYCZNEGO</a:t>
            </a:r>
            <a:br>
              <a:rPr lang="pl-PL" dirty="0"/>
            </a:br>
            <a:r>
              <a:rPr lang="pl-PL" dirty="0"/>
              <a:t>BEZPIECZEŃSTWO PACJENTA</a:t>
            </a:r>
            <a:br>
              <a:rPr lang="pl-PL" dirty="0"/>
            </a:br>
            <a:r>
              <a:rPr lang="pl-PL" dirty="0"/>
              <a:t>ERGONOMIA PRACY OPIEKUNA MEDYCZNEGO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2" y="4673600"/>
            <a:ext cx="6400800" cy="1117600"/>
          </a:xfrm>
        </p:spPr>
        <p:txBody>
          <a:bodyPr/>
          <a:lstStyle/>
          <a:p>
            <a:r>
              <a:rPr lang="pl-PL" dirty="0"/>
              <a:t>ZUZANNA KOZIELSKA</a:t>
            </a:r>
          </a:p>
        </p:txBody>
      </p:sp>
    </p:spTree>
    <p:extLst>
      <p:ext uri="{BB962C8B-B14F-4D97-AF65-F5344CB8AC3E}">
        <p14:creationId xmlns:p14="http://schemas.microsoft.com/office/powerpoint/2010/main" val="8178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BEZPIECZEŃSTWO OPIEKUNA MEDYCZNEGO – HIGIENA OSOBISTA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PAZNOKCIE – KRÓTKO OBCIĘTE, SPIŁOWANE, BEZ LAKIERU (LUB ZA ZGODĄ PRZEŁOŻONEGO – PRACA W RĘKAWICZKACH)</a:t>
            </a:r>
          </a:p>
          <a:p>
            <a:r>
              <a:rPr lang="pl-PL" dirty="0"/>
              <a:t>ZACHOWANIE OSTROŻNOŚCI W NOSZENIU BIŻUTERII – RYZYKO PRZERWANIA, ZACIĄGNIĘCIA NP. ŁAŃCUSZKA, UPUSZCZENIA NA PACJENTA (KOLCZYKI, PIERŚCIONEK)</a:t>
            </a:r>
          </a:p>
          <a:p>
            <a:r>
              <a:rPr lang="pl-PL" dirty="0"/>
              <a:t>WŁOSY – ZWIĄZANE LUB ZACZESANE DO TYŁU </a:t>
            </a:r>
          </a:p>
          <a:p>
            <a:r>
              <a:rPr lang="pl-PL" dirty="0"/>
              <a:t>STOSOWANIE DEZODORANTÓW OCHRONNYCH</a:t>
            </a:r>
          </a:p>
        </p:txBody>
      </p:sp>
    </p:spTree>
    <p:extLst>
      <p:ext uri="{BB962C8B-B14F-4D97-AF65-F5344CB8AC3E}">
        <p14:creationId xmlns:p14="http://schemas.microsoft.com/office/powerpoint/2010/main" val="158140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BEZPIECZEŃSTWO OPIEKUNA MEDYCZNEGO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PAMIĘTAJ!</a:t>
            </a:r>
          </a:p>
          <a:p>
            <a:pPr marL="0" indent="0">
              <a:buNone/>
            </a:pPr>
            <a:r>
              <a:rPr lang="pl-PL" dirty="0"/>
              <a:t>ŚRODKI HIGIENICZNE, PIELĘGNACYJNE, DEZYNFEKCYJNE I INNE STOSOWANE PODCZAS PRACY MOGĄ STANOWIĆ ZAGROŻENIE W NASZEJ PRACY.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2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996070"/>
            <a:ext cx="8534400" cy="1762539"/>
          </a:xfrm>
        </p:spPr>
        <p:txBody>
          <a:bodyPr>
            <a:normAutofit/>
          </a:bodyPr>
          <a:lstStyle/>
          <a:p>
            <a:r>
              <a:rPr lang="pl-PL" dirty="0"/>
              <a:t>BEZPIECZEŃSTWO OPIEKUNA MEDYCZNEGO –WYBRANE, DOPUSZCZALNE NORMY OBCIĄŻEŃ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103283"/>
              </p:ext>
            </p:extLst>
          </p:nvPr>
        </p:nvGraphicFramePr>
        <p:xfrm>
          <a:off x="0" y="1"/>
          <a:ext cx="12192000" cy="490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25">
                <a:tc>
                  <a:txBody>
                    <a:bodyPr/>
                    <a:lstStyle/>
                    <a:p>
                      <a:r>
                        <a:rPr lang="pl-PL" dirty="0"/>
                        <a:t>CZYNNOŚĆ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KOBIETY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MĘŻCZYŹNI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63">
                <a:tc>
                  <a:txBody>
                    <a:bodyPr/>
                    <a:lstStyle/>
                    <a:p>
                      <a:r>
                        <a:rPr lang="pl-PL" dirty="0"/>
                        <a:t>MASA PRZEDMIOTÓW PODNOSZONYCH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 KG – PRACA STAŁA</a:t>
                      </a:r>
                    </a:p>
                    <a:p>
                      <a:r>
                        <a:rPr lang="pl-PL" dirty="0"/>
                        <a:t>20 KG – PRACA DORYWCZA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 KG – PRACA STAŁA</a:t>
                      </a:r>
                    </a:p>
                    <a:p>
                      <a:r>
                        <a:rPr lang="pl-PL" dirty="0"/>
                        <a:t>50 KG</a:t>
                      </a:r>
                      <a:r>
                        <a:rPr lang="pl-PL" baseline="0" dirty="0"/>
                        <a:t> – PRACA DORYWCZA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63">
                <a:tc>
                  <a:txBody>
                    <a:bodyPr/>
                    <a:lstStyle/>
                    <a:p>
                      <a:r>
                        <a:rPr lang="pl-PL" dirty="0"/>
                        <a:t>MASA PRZEDMIOTÓW PODNOSZONYCH POWYŻEJ OBRĘCZY BARKOWEJ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 KG – PRACA STAŁA</a:t>
                      </a:r>
                    </a:p>
                    <a:p>
                      <a:r>
                        <a:rPr lang="pl-PL" dirty="0"/>
                        <a:t>14 KG – PRACA DORYWCZA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21 KG – PRACA STAŁA</a:t>
                      </a:r>
                    </a:p>
                    <a:p>
                      <a:r>
                        <a:rPr lang="pl-PL" dirty="0"/>
                        <a:t>35 KG – PRACA DORYWCZA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25">
                <a:tc>
                  <a:txBody>
                    <a:bodyPr/>
                    <a:lstStyle/>
                    <a:p>
                      <a:r>
                        <a:rPr lang="pl-PL" dirty="0"/>
                        <a:t>PRZY PRZENOSZENIU POWYŻEJ 25 METRÓW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559">
                <a:tc>
                  <a:txBody>
                    <a:bodyPr/>
                    <a:lstStyle/>
                    <a:p>
                      <a:r>
                        <a:rPr lang="pl-PL" dirty="0"/>
                        <a:t>PRZY PRZENOSZENIU POD GÓRĘ PO NIERÓWNEJ POWIERZCHNI (MAX. KĄT NACHYLENIA 30</a:t>
                      </a:r>
                      <a:r>
                        <a:rPr lang="pl-PL" dirty="0">
                          <a:sym typeface="Symbol" panose="05050102010706020507" pitchFamily="18" charset="2"/>
                        </a:rPr>
                        <a:t>, WYSOKOŚĆ 4 M.), ODLEGŁOŚĆ DOWOLNA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 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559">
                <a:tc>
                  <a:txBody>
                    <a:bodyPr/>
                    <a:lstStyle/>
                    <a:p>
                      <a:r>
                        <a:rPr lang="pl-PL" dirty="0"/>
                        <a:t>PRZY PRZENOSZENIU POD GÓRĘ PO NIERÓWNEJ POWIERZCHNI (KĄT NACHYLENIA 30</a:t>
                      </a:r>
                      <a:r>
                        <a:rPr lang="pl-PL" dirty="0"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pl-PL" dirty="0"/>
                        <a:t>, WYSOKOŚĆ </a:t>
                      </a:r>
                      <a:r>
                        <a:rPr lang="pl-PL" dirty="0"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pl-PL" dirty="0"/>
                        <a:t>4 M.), ODLEGŁOŚĆ DOWOLNA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04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275888" cy="1507067"/>
          </a:xfrm>
        </p:spPr>
        <p:txBody>
          <a:bodyPr>
            <a:normAutofit fontScale="90000"/>
          </a:bodyPr>
          <a:lstStyle/>
          <a:p>
            <a:r>
              <a:rPr lang="pl-PL" dirty="0"/>
              <a:t>BEZPIECZEŃSTWO OPIEKUNA MEDYCZNEGO I PODOPIECZNEGO – PRZENOSZENIE/PODNOSZENIE PODOPIECZNYCH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266700"/>
            <a:ext cx="10771188" cy="4034367"/>
          </a:xfrm>
        </p:spPr>
        <p:txBody>
          <a:bodyPr>
            <a:normAutofit fontScale="92500"/>
          </a:bodyPr>
          <a:lstStyle/>
          <a:p>
            <a:r>
              <a:rPr lang="pl-PL" dirty="0"/>
              <a:t>ZASTOSOWANIE PRZYRZĄDÓW/SPRZĘTÓW W PRACY OPIEKUNA MEDYCZNEGO PODCZAS PRACY Z PODOPIECZNYM WYMAGAJĄCYM POMOCY W POZYCJONOWANIU, USPRAWNIANIU FIZYCZNYM, PRZEMIESZCZANIU, POMOCY PRZY PIELĘGNACJI I HIGIENIE:</a:t>
            </a:r>
          </a:p>
          <a:p>
            <a:pPr marL="457200" indent="-457200">
              <a:buAutoNum type="arabicPeriod"/>
            </a:pPr>
            <a:r>
              <a:rPr lang="pl-PL" dirty="0"/>
              <a:t>DESKI ŚLIZGOWE ,PODUSZKI, PLATFORMY OBROTOWE</a:t>
            </a:r>
          </a:p>
          <a:p>
            <a:pPr marL="457200" indent="-457200">
              <a:buAutoNum type="arabicPeriod"/>
            </a:pPr>
            <a:r>
              <a:rPr lang="pl-PL" dirty="0"/>
              <a:t>PASY POMOCNICZE</a:t>
            </a:r>
          </a:p>
          <a:p>
            <a:pPr marL="457200" indent="-457200">
              <a:buAutoNum type="arabicPeriod"/>
            </a:pPr>
            <a:r>
              <a:rPr lang="pl-PL" dirty="0"/>
              <a:t>PODKŁADY, MATERACE ŚLIZGOWE</a:t>
            </a:r>
          </a:p>
          <a:p>
            <a:pPr marL="457200" indent="-457200">
              <a:buAutoNum type="arabicPeriod"/>
            </a:pPr>
            <a:r>
              <a:rPr lang="pl-PL" dirty="0"/>
              <a:t>NOSZE</a:t>
            </a:r>
          </a:p>
          <a:p>
            <a:pPr marL="457200" indent="-457200">
              <a:buAutoNum type="arabicPeriod"/>
            </a:pPr>
            <a:r>
              <a:rPr lang="pl-PL" dirty="0"/>
              <a:t>PODNOŚNIKI, SIEDZISKA</a:t>
            </a:r>
          </a:p>
          <a:p>
            <a:pPr marL="457200" indent="-457200">
              <a:buAutoNum type="arabicPeriod"/>
            </a:pPr>
            <a:r>
              <a:rPr lang="pl-PL" dirty="0"/>
              <a:t>BALKONIKI, WÓZKI, KULE</a:t>
            </a:r>
          </a:p>
          <a:p>
            <a:pPr marL="457200" indent="-457200">
              <a:buAutoNum type="arabicPeriod"/>
            </a:pPr>
            <a:r>
              <a:rPr lang="pl-PL" dirty="0"/>
              <a:t>PODJAZDY, RAMPY </a:t>
            </a:r>
          </a:p>
        </p:txBody>
      </p:sp>
    </p:spTree>
    <p:extLst>
      <p:ext uri="{BB962C8B-B14F-4D97-AF65-F5344CB8AC3E}">
        <p14:creationId xmlns:p14="http://schemas.microsoft.com/office/powerpoint/2010/main" val="142502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BEZPIECZEŃSTWO OPIEKUNA MEDYCZNEGO – PRACA Z KOMPUTEREM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0618788" cy="3615267"/>
          </a:xfrm>
        </p:spPr>
        <p:txBody>
          <a:bodyPr>
            <a:normAutofit/>
          </a:bodyPr>
          <a:lstStyle/>
          <a:p>
            <a:r>
              <a:rPr lang="pl-PL" dirty="0"/>
              <a:t>ROZPORZĄDZENIEMINISTRA PRACY I POLITYKI SOCJALNEJ z dnia 1 grudnia 1998 r. w sprawie bezpieczeństwa i higieny pracy na stanowiskach wyposażonych w monitory ekranowe.(Dz. U. z dnia 10 grudnia 1998 r.)</a:t>
            </a:r>
          </a:p>
          <a:p>
            <a:r>
              <a:rPr lang="pl-PL" dirty="0">
                <a:hlinkClick r:id="rId2"/>
              </a:rPr>
              <a:t>https://www.pip.gov.pl/pl/f/v/40183/027.pdf</a:t>
            </a:r>
            <a:endParaRPr lang="pl-PL" dirty="0"/>
          </a:p>
          <a:p>
            <a:r>
              <a:rPr lang="pl-PL" dirty="0"/>
              <a:t>PRZEPISY SZCZEGÓŁOWO OKREŚLAJĄ JAK POWINNA PRZEBIEGAĆ PRACA PRZY ZASTOSOWANIU KOMPUTERA (BĄDŹ INNYCH NOŚNIKÓW ELEKTRONICZNYCH) W CELU OCHRONY PRACOWNIKA. W ICH SKŁAD WCHODZĄ PRZEPISY DOTYCZĄCE ORGANIZACJI STANOWISKA PRACY, STOSOWANIA OKULARÓW, CZASU SPĘDZANEGO PRZY KOMPUTERZE).</a:t>
            </a:r>
          </a:p>
        </p:txBody>
      </p:sp>
    </p:spTree>
    <p:extLst>
      <p:ext uri="{BB962C8B-B14F-4D97-AF65-F5344CB8AC3E}">
        <p14:creationId xmlns:p14="http://schemas.microsoft.com/office/powerpoint/2010/main" val="243984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648200"/>
            <a:ext cx="8534400" cy="1346199"/>
          </a:xfrm>
        </p:spPr>
        <p:txBody>
          <a:bodyPr/>
          <a:lstStyle/>
          <a:p>
            <a:r>
              <a:rPr lang="pl-PL" dirty="0"/>
              <a:t>ERGONOMIA PRACY OPIEKUNA MEDYCZNEGO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60400"/>
            <a:ext cx="10174288" cy="3987800"/>
          </a:xfrm>
        </p:spPr>
        <p:txBody>
          <a:bodyPr>
            <a:normAutofit/>
          </a:bodyPr>
          <a:lstStyle/>
          <a:p>
            <a:r>
              <a:rPr lang="pl-PL" dirty="0"/>
              <a:t>ROZPORZĄDZENIE MINISTRA PRACY I POLITYKI SOCJALNEJ z dnia 26 września 1997 r. w sprawie ogólnych przepisów bezpieczeństwa i higieny pracy.(Dz. U. z dnia 23 października 1997 r.) Dz.U.97.129.844 </a:t>
            </a:r>
          </a:p>
          <a:p>
            <a:r>
              <a:rPr lang="pl-PL" dirty="0"/>
              <a:t>ROZPORZĄDZENIE MINISTRA PRACY I POLITYKI SPOŁECZNEJ z dnia 14 marca 2000 r. w sprawie bezpieczeństwa i higieny pracy przy ręcznych pracach transportowych. (Dz. U. z dnia 10 kwietnia 2000 r.) Dz.U.00.26.313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82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ERGONOMIA PRACY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0796588" cy="3615267"/>
          </a:xfrm>
        </p:spPr>
        <p:txBody>
          <a:bodyPr/>
          <a:lstStyle/>
          <a:p>
            <a:r>
              <a:rPr lang="pl-PL" dirty="0"/>
              <a:t>MA NA CELU WYKONYWANIE PRACY, KTÓRA JEST:</a:t>
            </a:r>
          </a:p>
          <a:p>
            <a:pPr marL="457200" indent="-457200">
              <a:buAutoNum type="arabicPeriod"/>
            </a:pPr>
            <a:r>
              <a:rPr lang="pl-PL" dirty="0"/>
              <a:t>BEZPIECZNA DLA PRACOWNIKA</a:t>
            </a:r>
          </a:p>
          <a:p>
            <a:pPr marL="457200" indent="-457200">
              <a:buAutoNum type="arabicPeriod"/>
            </a:pPr>
            <a:r>
              <a:rPr lang="pl-PL" dirty="0"/>
              <a:t>WYKORZYSTUJE UMIEJĘTNOŚCI PRACOWNIKA PRZY JEDNOCZESNYM ZASPOKOJENIU JEGO POTRZEB (PSYCHOLOGICZNYCH, MATERIALNYCH)</a:t>
            </a:r>
          </a:p>
          <a:p>
            <a:pPr marL="457200" indent="-457200">
              <a:buAutoNum type="arabicPeriod"/>
            </a:pPr>
            <a:r>
              <a:rPr lang="pl-PL" dirty="0"/>
              <a:t>UKIERUNKOWANA NA PEŁNIONE ZADANIE</a:t>
            </a:r>
          </a:p>
          <a:p>
            <a:pPr marL="457200" indent="-457200">
              <a:buAutoNum type="arabicPeriod"/>
            </a:pPr>
            <a:r>
              <a:rPr lang="pl-PL" dirty="0"/>
              <a:t>OPŁACALNA DLA PRACODAWCY</a:t>
            </a:r>
          </a:p>
        </p:txBody>
      </p:sp>
    </p:spTree>
    <p:extLst>
      <p:ext uri="{BB962C8B-B14F-4D97-AF65-F5344CB8AC3E}">
        <p14:creationId xmlns:p14="http://schemas.microsoft.com/office/powerpoint/2010/main" val="355421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ERGONOMIA PRACY OPIEKUNA MEDYCZNEGO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ERGONOMIA PRACY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WYDAJNOŚĆ</a:t>
            </a:r>
          </a:p>
          <a:p>
            <a:r>
              <a:rPr lang="pl-PL" dirty="0"/>
              <a:t>OCHRONA</a:t>
            </a:r>
          </a:p>
          <a:p>
            <a:r>
              <a:rPr lang="pl-PL" dirty="0"/>
              <a:t>BEZPIECZEŃSTWO</a:t>
            </a:r>
          </a:p>
          <a:p>
            <a:r>
              <a:rPr lang="pl-PL" dirty="0"/>
              <a:t>POSZANOWANIE</a:t>
            </a:r>
          </a:p>
          <a:p>
            <a:r>
              <a:rPr lang="pl-PL" dirty="0"/>
              <a:t>RZETELNOŚĆ </a:t>
            </a:r>
          </a:p>
          <a:p>
            <a:r>
              <a:rPr lang="pl-PL" dirty="0"/>
              <a:t>ZYSK</a:t>
            </a:r>
          </a:p>
        </p:txBody>
      </p:sp>
    </p:spTree>
    <p:extLst>
      <p:ext uri="{BB962C8B-B14F-4D97-AF65-F5344CB8AC3E}">
        <p14:creationId xmlns:p14="http://schemas.microsoft.com/office/powerpoint/2010/main" val="387981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ERGONOMIA PRACY OPIEKUNA MEDYCZNEGO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ERGONOMIA PRACY – GDY NIC O NIEJ NIE WIEMY…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MOŻLIWE URAZY KRĘGOSŁUPA LUB INNYCH NARZĄDÓW RUCHU </a:t>
            </a:r>
          </a:p>
          <a:p>
            <a:r>
              <a:rPr lang="pl-PL" dirty="0"/>
              <a:t>DOLEGLIWOŚCI PSYCHOFIZYCZNE</a:t>
            </a:r>
          </a:p>
          <a:p>
            <a:r>
              <a:rPr lang="pl-PL" dirty="0"/>
              <a:t>NIEZADOWOLENIE</a:t>
            </a:r>
          </a:p>
          <a:p>
            <a:r>
              <a:rPr lang="pl-PL" dirty="0"/>
              <a:t>W DŁUŻSZYM OKRESIE CZASU „WYPALENIE ZAWODOWE” JAKO JEDEN Z CZYNNIKÓW</a:t>
            </a:r>
          </a:p>
          <a:p>
            <a:r>
              <a:rPr lang="pl-PL" dirty="0"/>
              <a:t>BRAK ZYSKÓW</a:t>
            </a:r>
          </a:p>
          <a:p>
            <a:r>
              <a:rPr lang="pl-PL" dirty="0"/>
              <a:t>STRATY FINANSOWE</a:t>
            </a:r>
          </a:p>
        </p:txBody>
      </p:sp>
    </p:spTree>
    <p:extLst>
      <p:ext uri="{BB962C8B-B14F-4D97-AF65-F5344CB8AC3E}">
        <p14:creationId xmlns:p14="http://schemas.microsoft.com/office/powerpoint/2010/main" val="158486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BEZPIECZEŃSTWO PODOPIECZNEGO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06400" y="685800"/>
            <a:ext cx="10744200" cy="4114800"/>
          </a:xfrm>
        </p:spPr>
        <p:txBody>
          <a:bodyPr/>
          <a:lstStyle/>
          <a:p>
            <a:r>
              <a:rPr lang="pl-PL" dirty="0"/>
              <a:t>SPRAWDZANIE KAŻDORAZOWO DAT WAŻNOŚCI WSZELKICH PRODUKTÓW UŻYWANYCH W ŻYWIENIU, CZYNNOŚCIACH LECZNICZYCH, PIELĘGNACYJNYCH PODCZAS SPRAWOWANIA OPIEKI</a:t>
            </a:r>
          </a:p>
          <a:p>
            <a:r>
              <a:rPr lang="pl-PL" dirty="0"/>
              <a:t>UŻYWANIE ATESTOWANYCH WYROBÓW DOPUSZCZONYCH DO PRACY PRZY OSOBIE WYMAGAJĄCEJ OPIEKI</a:t>
            </a:r>
          </a:p>
          <a:p>
            <a:r>
              <a:rPr lang="pl-PL" dirty="0"/>
              <a:t>KORZYSTANIE Z POMOCY OSÓB TRZECICH JEŻELI JEST ONA POTRZEBNA LUB DANA CZYNNOŚĆ TEGO WYMAGA</a:t>
            </a:r>
          </a:p>
          <a:p>
            <a:r>
              <a:rPr lang="pl-PL" dirty="0"/>
              <a:t>NADZÓR NAD PORUSZANIEM SIĘ PACJENTA - ASYSTA</a:t>
            </a:r>
          </a:p>
        </p:txBody>
      </p:sp>
    </p:spTree>
    <p:extLst>
      <p:ext uri="{BB962C8B-B14F-4D97-AF65-F5344CB8AC3E}">
        <p14:creationId xmlns:p14="http://schemas.microsoft.com/office/powerpoint/2010/main" val="372716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PRZEPISY OBOWIĄZUJĄCE W POLSCE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0644188" cy="4051300"/>
          </a:xfrm>
        </p:spPr>
        <p:txBody>
          <a:bodyPr>
            <a:normAutofit/>
          </a:bodyPr>
          <a:lstStyle/>
          <a:p>
            <a:r>
              <a:rPr lang="pl-PL" dirty="0"/>
              <a:t>ZAZNAJOMIENIE I POZNANIE PRZEZ OPIEKUNA MEDYCZNEGO PRZEPISÓW DOTYCZĄCYCH:</a:t>
            </a:r>
          </a:p>
          <a:p>
            <a:pPr marL="0" indent="0">
              <a:buNone/>
            </a:pPr>
            <a:r>
              <a:rPr lang="pl-PL" dirty="0"/>
              <a:t>1. PRAWA PRACY – TAKŻE AKTUALIZOWANIE SWOJEJ WIEDZY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hlinkClick r:id="rId2"/>
              </a:rPr>
              <a:t>http://prawo.sejm.gov.pl/isap.nsf/download.xsp/WDU19740240141/</a:t>
            </a:r>
            <a:r>
              <a:rPr lang="pl-PL" dirty="0"/>
              <a:t>    	U/D19740141Lj.pdf – KODEKS PRACY</a:t>
            </a:r>
          </a:p>
          <a:p>
            <a:pPr marL="0" indent="0">
              <a:buNone/>
            </a:pPr>
            <a:r>
              <a:rPr lang="pl-PL" dirty="0"/>
              <a:t>2. PRZEPISÓW BHP W TYM OCHRONY PRZECIWPOŻAROWEJ – SZKOLENIA ORGANIZOWANE PRZEZ ZAKŁAD PRACY</a:t>
            </a:r>
          </a:p>
          <a:p>
            <a:pPr marL="0" indent="0">
              <a:buNone/>
            </a:pPr>
            <a:r>
              <a:rPr lang="pl-PL" dirty="0"/>
              <a:t>3. POSTĘPOWANIA W SYTUACJACH KRYZYSOWYCH (POWÓDŹ, NAPAŚĆ, ZAGROŻENIE TERRORYZMEM) – KAŻDORAZOWO PRZED PODJĘCIEM PRACY W PODMIOCIE OPIEKI MEDYCZNEJ ORAZ WEDŁUG WSKAZAŃ PRACODAWCY</a:t>
            </a:r>
          </a:p>
        </p:txBody>
      </p:sp>
    </p:spTree>
    <p:extLst>
      <p:ext uri="{BB962C8B-B14F-4D97-AF65-F5344CB8AC3E}">
        <p14:creationId xmlns:p14="http://schemas.microsoft.com/office/powerpoint/2010/main" val="192188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601632"/>
            <a:ext cx="8534400" cy="1507067"/>
          </a:xfrm>
        </p:spPr>
        <p:txBody>
          <a:bodyPr/>
          <a:lstStyle/>
          <a:p>
            <a:r>
              <a:rPr lang="pl-PL" dirty="0"/>
              <a:t>BEZPIECZEŃSTWO PODOPIECZNEGO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1304588" cy="4495800"/>
          </a:xfrm>
        </p:spPr>
        <p:txBody>
          <a:bodyPr/>
          <a:lstStyle/>
          <a:p>
            <a:r>
              <a:rPr lang="pl-PL" dirty="0"/>
              <a:t>DBAŁOŚĆ O ZACHOWANIE PORZĄDKU NA SALI/W MIESZKANIU ZGODNEGO Z USTALENIAMI, NALEŻY WZIĄĆ POD UWAGĘ NAWYKI PACJENTA (USTAWIENIE PRZEDMIOTÓW, MEBLI, DYWAN ITP.);</a:t>
            </a:r>
          </a:p>
          <a:p>
            <a:r>
              <a:rPr lang="pl-PL" dirty="0"/>
              <a:t>ZACHOWANIE OSTROŻNOŚCI PRZY OTWIERANIU OKIEN, DRZWI; </a:t>
            </a:r>
          </a:p>
          <a:p>
            <a:r>
              <a:rPr lang="pl-PL" dirty="0"/>
              <a:t>PRZYGOTOWANIE POSIŁKÓW ORAZ POMOC W KARMIENIU ZGODNA Z ZASADAMI BEZPIECZEŃSTWA (NP. TEMPERATURA POSIŁKÓW, ICH KONSYSTENCJA ITD.);</a:t>
            </a:r>
          </a:p>
          <a:p>
            <a:r>
              <a:rPr lang="pl-PL" dirty="0"/>
              <a:t>OCHRONA DANYCH OSOBOWYCH I INNYCH INFORMACJI NA TEMAT PODOPIECZNEGO – ZACHOWANIE TAJEMNICY;</a:t>
            </a:r>
          </a:p>
          <a:p>
            <a:r>
              <a:rPr lang="pl-PL" dirty="0"/>
              <a:t>ZACHOWANIE OSTROŻNOŚCI PODCZAS ODWIEDZIN OSÓB U PACJENTA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014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BEZPIECZEŃSTWO PODOPIECZNEGO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PRZESTRZEGANIE ZALECEŃ LEKARSKICH, PIELĘGNIARSKICH;</a:t>
            </a:r>
          </a:p>
          <a:p>
            <a:r>
              <a:rPr lang="pl-PL" dirty="0"/>
              <a:t>WSPÓŁPRACA Z ZESPOŁEM INTERDYSCYPLINARNYM PEŁNIĄCYM OPIEKĘ NAD PACJENTEM;</a:t>
            </a:r>
          </a:p>
          <a:p>
            <a:r>
              <a:rPr lang="pl-PL" dirty="0"/>
              <a:t>SPRAWOWANIE OPIEKI ZGODNIE Z POSIADANĄ WIEDZĄ, UMIEJĘTNOŚCIAMI;</a:t>
            </a:r>
          </a:p>
          <a:p>
            <a:r>
              <a:rPr lang="pl-PL" dirty="0"/>
              <a:t>PRZEKAZYWANIE INFORMACJI O ZAUWAŻONYCH NIEPRAWIDŁOWOŚCIACH W OBRĘBIE MIEJSCA POBYTU PODOPIECZNEGO, W TYM MIESZKANIA (GNIAZDKA ELEKTRYCZNE, OŚWIETLENIE, AWARIE SPRZĘTU, TELEFONU ITP.) DO OSOBY UPOWAŻNIONEJ I KOMPETENTNEJ.</a:t>
            </a:r>
          </a:p>
        </p:txBody>
      </p:sp>
    </p:spTree>
    <p:extLst>
      <p:ext uri="{BB962C8B-B14F-4D97-AF65-F5344CB8AC3E}">
        <p14:creationId xmlns:p14="http://schemas.microsoft.com/office/powerpoint/2010/main" val="169669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PRZEPISY OBOWIĄZUJĄCE W POLSCE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0491788" cy="3615267"/>
          </a:xfrm>
        </p:spPr>
        <p:txBody>
          <a:bodyPr/>
          <a:lstStyle/>
          <a:p>
            <a:r>
              <a:rPr lang="pl-PL" dirty="0"/>
              <a:t>JEŻELI OPIEKUN MEDYCZNY WYKONUJE SWOJĄ PRACĘ W OPARCIU O UMOWĘ KONTRAKTOWĄ LUB SAM UTWORZYŁ FIRMĘ WYKONUJĄCĄ ZLECENIA (I/LUB ZATRUDNIA PRACOWNIKÓW) TO SZKOLENIA Z ZAKRESU BHP, OCHRONY P/POŻAROWEJ, OCHRONY W SYTUACJACH KRYZYSOWYCH MUSI ZORGANIZOWAĆ NA SWÓJ KOSZT – NP. ZATRUDNIAJĄC OSOBĘ Z ZEWNĄTRZ, KTÓRA ZAJMUJE SIĘ WYBRANYMI ZAGADNIENIAMI LUB UCZESTNICZĄC POZA SIEDZIBĄ SWOJEJ FIRMY W SZKOLENIACH ZORGANIZOWANYCH PRZEZ JEDNOSTKI/INSTYTUCJE. UDZIAŁ W SZKOLENIU JEST POTWIERDZONY UZYSKANIEM STOSOWNEGO ZAŚWIADCZENIA, KTÓRE NALEŻY DOŁĄCZYĆ DO DOKUMENTACJI PRACOWNIKA.</a:t>
            </a:r>
          </a:p>
        </p:txBody>
      </p:sp>
    </p:spTree>
    <p:extLst>
      <p:ext uri="{BB962C8B-B14F-4D97-AF65-F5344CB8AC3E}">
        <p14:creationId xmlns:p14="http://schemas.microsoft.com/office/powerpoint/2010/main" val="289045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BEZPIECZEŃSTWO W PRACY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BEZPIECZEŃSTWO – PYTANIA, NA KTÓRE NALEŻY ZNAĆ ODPOWIEDŹ - PRZYKŁADY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GDZIE JEST GAŚNICA I JAK JEJ UŻYWAĆ?</a:t>
            </a:r>
          </a:p>
          <a:p>
            <a:r>
              <a:rPr lang="pl-PL" dirty="0"/>
              <a:t>JAK OBCHODZIĆ SIĘ ZE ŹRÓDŁEM TLENU?</a:t>
            </a:r>
          </a:p>
          <a:p>
            <a:r>
              <a:rPr lang="pl-PL" dirty="0"/>
              <a:t>GDZIE JEST APTECZKA?</a:t>
            </a:r>
          </a:p>
          <a:p>
            <a:r>
              <a:rPr lang="pl-PL" dirty="0"/>
              <a:t>KOGO POWIADOMIĆ O NIEBEZPIECZNEJ SYTUACJI?</a:t>
            </a:r>
          </a:p>
          <a:p>
            <a:r>
              <a:rPr lang="pl-PL" dirty="0"/>
              <a:t>JAK PRZEBIEGA DROGA EWAKUACYJNA I JAKIE SĄ ZASADY KORZYSTANIA Z NIEJ W PRZYPADKU ZAGROŻENIA?</a:t>
            </a:r>
          </a:p>
          <a:p>
            <a:r>
              <a:rPr lang="pl-PL" dirty="0"/>
              <a:t>JAKIE SĄ ZASADY POSTĘPOWANIA Z PACJENTEM AGRESYWNYM?</a:t>
            </a:r>
          </a:p>
        </p:txBody>
      </p:sp>
    </p:spTree>
    <p:extLst>
      <p:ext uri="{BB962C8B-B14F-4D97-AF65-F5344CB8AC3E}">
        <p14:creationId xmlns:p14="http://schemas.microsoft.com/office/powerpoint/2010/main" val="7543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KSIĄŻECZKA DO CELÓW SANITARNO - EPIDEMIOLOGICZNYCH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872594"/>
            <a:ext cx="2527639" cy="36147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9" y="770200"/>
            <a:ext cx="26765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813300"/>
            <a:ext cx="8534400" cy="1181099"/>
          </a:xfrm>
        </p:spPr>
        <p:txBody>
          <a:bodyPr>
            <a:normAutofit fontScale="90000"/>
          </a:bodyPr>
          <a:lstStyle/>
          <a:p>
            <a:r>
              <a:rPr lang="pl-PL" dirty="0"/>
              <a:t>ORZECZENIE LEKARSKIE I KARTA DO CELÓW SANITARNO-EPIDEMIOLOGICZNYCH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885" y="546100"/>
            <a:ext cx="2558256" cy="36147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317103"/>
            <a:ext cx="3035705" cy="407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KSIĄŻECZKA I/LUB KARTA DO CELÓW SANITARNO-EPIDEMIOLOGICZNYCH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WYMAGANE BADANIA:</a:t>
            </a:r>
          </a:p>
          <a:p>
            <a:pPr marL="0" indent="0">
              <a:buNone/>
            </a:pPr>
            <a:r>
              <a:rPr lang="pl-PL" dirty="0"/>
              <a:t>1. BADANIE KAŁU NA NOSICIELSTWO WYKONYWANE PRZEZ SANEPID  - RAZ W ŻYCIU (Wojewódzka Stacja Sanitarno-Epidemiologiczna w Szczecinie, ul. Spedytorska 6/7);</a:t>
            </a:r>
          </a:p>
          <a:p>
            <a:pPr marL="0" indent="0">
              <a:buNone/>
            </a:pPr>
            <a:r>
              <a:rPr lang="pl-PL" dirty="0"/>
              <a:t>2. BADANIA KRWI W KIERUNKU CHORÓB ZAKAŹNYCH;</a:t>
            </a:r>
          </a:p>
          <a:p>
            <a:pPr marL="0" indent="0">
              <a:buNone/>
            </a:pPr>
            <a:r>
              <a:rPr lang="pl-PL" dirty="0"/>
              <a:t>3. RTG PŁUC;</a:t>
            </a:r>
          </a:p>
          <a:p>
            <a:pPr marL="0" indent="0">
              <a:buNone/>
            </a:pPr>
            <a:r>
              <a:rPr lang="pl-PL" dirty="0"/>
              <a:t>4. INNE SPECYFICZNE ORZECZENIA WYMAGANE PRZEZ PRACODAWCĘ (NP. BADANIE OKULISTYCZNE, NEUROLOGICZNE, LARYNGOLOGICZNE).</a:t>
            </a:r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39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PRZEPISY DOTYCZĄCE BADAŃ PRACOWNICZYCH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Ustawa z dnia 5 grudnia 2008 r. o zapobieganiu oraz zwalczaniu zakażeń i chorób zakaźnych u ludzi</a:t>
            </a:r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dirty="0">
                <a:hlinkClick r:id="rId2"/>
              </a:rPr>
              <a:t>    http://prawo.sejm.gov.pl/isap.nsf/DocDetails.xsp?id=WDU20082341570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582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BEZPIECZEŃSTWO OPIEKUNA MEDYCZNEGO – ODZIEŻ OCHRONNA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ZASTOSOWANIE ODZIEŻY OCHRONNEJ W PRACY OPIEKUNA MEDYCZNEGO: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OBUWIE OKRYWAJĄCE STOPĘ, NIE ŚLIZGAJĄCE SIĘ PO POWIERZCHNI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STOSOWANIE RAJSTOP, SPODNI, SKARPETEK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FARTUCH OCHRONNY, MASECZKA NA TWARZ, RĘKAWICZKI</a:t>
            </a:r>
          </a:p>
          <a:p>
            <a:pPr marL="0" indent="0">
              <a:buNone/>
            </a:pPr>
            <a:r>
              <a:rPr lang="pl-PL" dirty="0"/>
              <a:t>JEŻELI ISTNIEJE TAKA MOŻLIWOŚĆ TO ODZIEŻ ROBOCZA POWINNA BYĆ PRZEWIEWNA, WYKONANA Z NATURALNYCH MATERIAŁÓW.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2706676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</TotalTime>
  <Words>1158</Words>
  <Application>Microsoft Office PowerPoint</Application>
  <PresentationFormat>Panoramiczny</PresentationFormat>
  <Paragraphs>121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Symbol</vt:lpstr>
      <vt:lpstr>Wingdings 3</vt:lpstr>
      <vt:lpstr>Wycinek</vt:lpstr>
      <vt:lpstr>BEZPIECZEŃSTWO W PRACY OPIEKUNA MEDYCZNEGO BEZPIECZEŃSTWO PACJENTA ERGONOMIA PRACY OPIEKUNA MEDYCZNEGO</vt:lpstr>
      <vt:lpstr>PRZEPISY OBOWIĄZUJĄCE W POLSCE</vt:lpstr>
      <vt:lpstr>PRZEPISY OBOWIĄZUJĄCE W POLSCE</vt:lpstr>
      <vt:lpstr>BEZPIECZEŃSTWO W PRACY</vt:lpstr>
      <vt:lpstr>KSIĄŻECZKA DO CELÓW SANITARNO - EPIDEMIOLOGICZNYCH</vt:lpstr>
      <vt:lpstr>ORZECZENIE LEKARSKIE I KARTA DO CELÓW SANITARNO-EPIDEMIOLOGICZNYCH</vt:lpstr>
      <vt:lpstr>KSIĄŻECZKA I/LUB KARTA DO CELÓW SANITARNO-EPIDEMIOLOGICZNYCH</vt:lpstr>
      <vt:lpstr>PRZEPISY DOTYCZĄCE BADAŃ PRACOWNICZYCH</vt:lpstr>
      <vt:lpstr>BEZPIECZEŃSTWO OPIEKUNA MEDYCZNEGO – ODZIEŻ OCHRONNA</vt:lpstr>
      <vt:lpstr>BEZPIECZEŃSTWO OPIEKUNA MEDYCZNEGO – HIGIENA OSOBISTA</vt:lpstr>
      <vt:lpstr>BEZPIECZEŃSTWO OPIEKUNA MEDYCZNEGO</vt:lpstr>
      <vt:lpstr>BEZPIECZEŃSTWO OPIEKUNA MEDYCZNEGO –WYBRANE, DOPUSZCZALNE NORMY OBCIĄŻEŃ</vt:lpstr>
      <vt:lpstr>BEZPIECZEŃSTWO OPIEKUNA MEDYCZNEGO I PODOPIECZNEGO – PRZENOSZENIE/PODNOSZENIE PODOPIECZNYCH</vt:lpstr>
      <vt:lpstr>BEZPIECZEŃSTWO OPIEKUNA MEDYCZNEGO – PRACA Z KOMPUTEREM</vt:lpstr>
      <vt:lpstr>ERGONOMIA PRACY OPIEKUNA MEDYCZNEGO</vt:lpstr>
      <vt:lpstr>ERGONOMIA PRACY </vt:lpstr>
      <vt:lpstr>ERGONOMIA PRACY OPIEKUNA MEDYCZNEGO</vt:lpstr>
      <vt:lpstr>ERGONOMIA PRACY OPIEKUNA MEDYCZNEGO</vt:lpstr>
      <vt:lpstr>BEZPIECZEŃSTWO PODOPIECZNEGO </vt:lpstr>
      <vt:lpstr>BEZPIECZEŃSTWO PODOPIECZNEGO </vt:lpstr>
      <vt:lpstr>BEZPIECZEŃSTWO PODOPIECZNEGO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PACJENTA</dc:title>
  <dc:creator>Zuzanna Kozielska</dc:creator>
  <cp:lastModifiedBy>sekretariat2</cp:lastModifiedBy>
  <cp:revision>29</cp:revision>
  <dcterms:created xsi:type="dcterms:W3CDTF">2019-09-28T17:09:16Z</dcterms:created>
  <dcterms:modified xsi:type="dcterms:W3CDTF">2020-05-20T14:57:25Z</dcterms:modified>
</cp:coreProperties>
</file>