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83" r:id="rId4"/>
    <p:sldId id="309" r:id="rId5"/>
    <p:sldId id="308" r:id="rId6"/>
    <p:sldId id="333" r:id="rId7"/>
    <p:sldId id="316" r:id="rId8"/>
    <p:sldId id="349" r:id="rId9"/>
    <p:sldId id="310" r:id="rId10"/>
    <p:sldId id="257" r:id="rId11"/>
    <p:sldId id="292" r:id="rId12"/>
    <p:sldId id="312" r:id="rId13"/>
    <p:sldId id="293" r:id="rId14"/>
    <p:sldId id="295" r:id="rId15"/>
    <p:sldId id="313" r:id="rId16"/>
    <p:sldId id="296" r:id="rId17"/>
    <p:sldId id="294" r:id="rId18"/>
    <p:sldId id="311" r:id="rId19"/>
    <p:sldId id="343" r:id="rId20"/>
    <p:sldId id="267" r:id="rId21"/>
    <p:sldId id="285" r:id="rId22"/>
    <p:sldId id="334" r:id="rId23"/>
    <p:sldId id="318" r:id="rId24"/>
    <p:sldId id="319" r:id="rId25"/>
    <p:sldId id="317" r:id="rId26"/>
    <p:sldId id="328" r:id="rId27"/>
    <p:sldId id="336" r:id="rId28"/>
    <p:sldId id="266" r:id="rId29"/>
    <p:sldId id="325" r:id="rId30"/>
    <p:sldId id="259" r:id="rId3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iusz Korczak" initials="D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278" autoAdjust="0"/>
  </p:normalViewPr>
  <p:slideViewPr>
    <p:cSldViewPr snapToGrid="0">
      <p:cViewPr varScale="1">
        <p:scale>
          <a:sx n="93" d="100"/>
          <a:sy n="93" d="100"/>
        </p:scale>
        <p:origin x="1212" y="84"/>
      </p:cViewPr>
      <p:guideLst>
        <p:guide orient="horz" pos="2160"/>
        <p:guide pos="3840"/>
      </p:guideLst>
    </p:cSldViewPr>
  </p:slideViewPr>
  <p:notesTextViewPr>
    <p:cViewPr>
      <p:scale>
        <a:sx n="1" d="1"/>
        <a:sy n="1" d="1"/>
      </p:scale>
      <p:origin x="0" y="0"/>
    </p:cViewPr>
  </p:notesTextViewPr>
  <p:sorterViewPr>
    <p:cViewPr>
      <p:scale>
        <a:sx n="100" d="100"/>
        <a:sy n="100" d="100"/>
      </p:scale>
      <p:origin x="0" y="252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29A0E-C69C-48C7-819A-6DE8B21BB7E7}" type="datetimeFigureOut">
              <a:rPr lang="pl-PL" smtClean="0"/>
              <a:t>28.04.2020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E5355-5394-438D-AD06-FC4C8044970D}" type="slidenum">
              <a:rPr lang="pl-PL" smtClean="0"/>
              <a:t>‹#›</a:t>
            </a:fld>
            <a:endParaRPr lang="pl-PL"/>
          </a:p>
        </p:txBody>
      </p:sp>
    </p:spTree>
    <p:extLst>
      <p:ext uri="{BB962C8B-B14F-4D97-AF65-F5344CB8AC3E}">
        <p14:creationId xmlns:p14="http://schemas.microsoft.com/office/powerpoint/2010/main" val="1230840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70E5355-5394-438D-AD06-FC4C8044970D}" type="slidenum">
              <a:rPr lang="pl-PL" smtClean="0"/>
              <a:t>1</a:t>
            </a:fld>
            <a:endParaRPr lang="pl-PL"/>
          </a:p>
        </p:txBody>
      </p:sp>
    </p:spTree>
    <p:extLst>
      <p:ext uri="{BB962C8B-B14F-4D97-AF65-F5344CB8AC3E}">
        <p14:creationId xmlns:p14="http://schemas.microsoft.com/office/powerpoint/2010/main" val="1696595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Przepisy kodeksu pracy określają ogólne wymagania dotyczące ochrony zdrowia pracowników. Przepisem regulującym zasady ochrony pracowników przed szkodliwym działaniem pyłów jest rozporządzenie Ministra Pracy i Polityki Socjalnej z dnia 26 września 1997 r. </a:t>
            </a:r>
            <a:r>
              <a:rPr lang="pl-PL" sz="1200" b="1" dirty="0">
                <a:latin typeface="Arial" panose="020B0604020202020204" pitchFamily="34" charset="0"/>
                <a:cs typeface="Arial" panose="020B0604020202020204" pitchFamily="34" charset="0"/>
              </a:rPr>
              <a:t>w sprawie ogólnych przepisów bezpieczeństwa i higieny pracy </a:t>
            </a:r>
            <a:r>
              <a:rPr lang="pl-PL" sz="1200" dirty="0">
                <a:latin typeface="Arial" panose="020B0604020202020204" pitchFamily="34" charset="0"/>
                <a:cs typeface="Arial" panose="020B0604020202020204" pitchFamily="34" charset="0"/>
              </a:rPr>
              <a:t>(Dz. U. z 2003 r. Nr 169, poz. 1650 ze zmianami oraz z 2011 r. Nr 173, poz. 1034).</a:t>
            </a:r>
            <a:r>
              <a:rPr lang="pl-PL" sz="1200" baseline="0" dirty="0">
                <a:latin typeface="Arial" panose="020B0604020202020204" pitchFamily="34" charset="0"/>
                <a:cs typeface="Arial" panose="020B0604020202020204" pitchFamily="34" charset="0"/>
              </a:rPr>
              <a:t> </a:t>
            </a:r>
            <a:r>
              <a:rPr lang="pl-PL" sz="1200" dirty="0">
                <a:latin typeface="Arial" panose="020B0604020202020204" pitchFamily="34" charset="0"/>
                <a:cs typeface="Arial" panose="020B0604020202020204" pitchFamily="34" charset="0"/>
              </a:rPr>
              <a:t>Rozporządzenie to w rozdziale 3-cim działu III odnosi się do ogrzewania i wentylacji pomieszczeń pracy i reguluje wymagania dotyczące czystości powietrza na stanowiskach pracy. Przepisy te nakładają konkretne obowiązki na pracodawców i stanowią podstawę prawną do wydawanych przez inspektorów pracy decyzji nakazujących usunięcie uchybień w tym zakresie.</a:t>
            </a:r>
          </a:p>
          <a:p>
            <a:pPr>
              <a:lnSpc>
                <a:spcPct val="150000"/>
              </a:lnSpc>
            </a:pPr>
            <a:endParaRPr lang="pl-PL" sz="1200" dirty="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10"/>
          </p:nvPr>
        </p:nvSpPr>
        <p:spPr/>
        <p:txBody>
          <a:bodyPr/>
          <a:lstStyle/>
          <a:p>
            <a:fld id="{B70E5355-5394-438D-AD06-FC4C8044970D}" type="slidenum">
              <a:rPr lang="pl-PL" smtClean="0"/>
              <a:t>10</a:t>
            </a:fld>
            <a:endParaRPr lang="pl-PL"/>
          </a:p>
        </p:txBody>
      </p:sp>
    </p:spTree>
    <p:extLst>
      <p:ext uri="{BB962C8B-B14F-4D97-AF65-F5344CB8AC3E}">
        <p14:creationId xmlns:p14="http://schemas.microsoft.com/office/powerpoint/2010/main" val="1901338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Przykładowo przepis § 34 rozporządzenia w sprawie ogólnych przepisach bhp mówi o zapobieganiu emisji pyłów z urządzeń produkcyjnych poprzez ich hermetyzację i miejscowe wyciągi. </a:t>
            </a:r>
          </a:p>
          <a:p>
            <a:pPr>
              <a:lnSpc>
                <a:spcPct val="150000"/>
              </a:lnSpc>
            </a:pPr>
            <a:r>
              <a:rPr lang="pl-PL" sz="1200" dirty="0">
                <a:latin typeface="Arial" panose="020B0604020202020204" pitchFamily="34" charset="0"/>
                <a:cs typeface="Arial" panose="020B0604020202020204" pitchFamily="34" charset="0"/>
              </a:rPr>
              <a:t>Kolejne przepisy rozporządzenia regulują inne zagadnienia dotyczące wentylacji np.: </a:t>
            </a:r>
          </a:p>
          <a:p>
            <a:pPr>
              <a:lnSpc>
                <a:spcPct val="150000"/>
              </a:lnSpc>
            </a:pPr>
            <a:r>
              <a:rPr lang="pl-PL" sz="1200" dirty="0">
                <a:latin typeface="Arial" panose="020B0604020202020204" pitchFamily="34" charset="0"/>
                <a:cs typeface="Arial" panose="020B0604020202020204" pitchFamily="34" charset="0"/>
              </a:rPr>
              <a:t>§ 35. 1. Powietrze doprowadzane do pomieszczeń pracy z zewnątrz przy zastosowaniu klimatyzacji lub wentylacji mechanicznej powinno być oczyszczone z pyłów i substancji szkodliwych dla zdrowia. </a:t>
            </a:r>
          </a:p>
          <a:p>
            <a:pPr>
              <a:lnSpc>
                <a:spcPct val="150000"/>
              </a:lnSpc>
            </a:pPr>
            <a:r>
              <a:rPr lang="pl-PL" sz="1200" dirty="0">
                <a:latin typeface="Arial" panose="020B0604020202020204" pitchFamily="34" charset="0"/>
                <a:cs typeface="Arial" panose="020B0604020202020204" pitchFamily="34" charset="0"/>
              </a:rPr>
              <a:t>§ 37. 1. W przypadku zastosowania systemu klimatyzacji lub wentylacji mechanicznej należy zapewnić odpowiednią konserwację urządzeń i instalacji klimatyzacyjnych i wentylacyjnych w celu niedopuszczenia do awarii.</a:t>
            </a:r>
          </a:p>
          <a:p>
            <a:endParaRPr lang="pl-PL" dirty="0"/>
          </a:p>
        </p:txBody>
      </p:sp>
      <p:sp>
        <p:nvSpPr>
          <p:cNvPr id="4" name="Symbol zastępczy numeru slajdu 3"/>
          <p:cNvSpPr>
            <a:spLocks noGrp="1"/>
          </p:cNvSpPr>
          <p:nvPr>
            <p:ph type="sldNum" sz="quarter" idx="10"/>
          </p:nvPr>
        </p:nvSpPr>
        <p:spPr/>
        <p:txBody>
          <a:bodyPr/>
          <a:lstStyle/>
          <a:p>
            <a:fld id="{B70E5355-5394-438D-AD06-FC4C8044970D}" type="slidenum">
              <a:rPr lang="pl-PL" smtClean="0"/>
              <a:t>11</a:t>
            </a:fld>
            <a:endParaRPr lang="pl-PL"/>
          </a:p>
        </p:txBody>
      </p:sp>
    </p:spTree>
    <p:extLst>
      <p:ext uri="{BB962C8B-B14F-4D97-AF65-F5344CB8AC3E}">
        <p14:creationId xmlns:p14="http://schemas.microsoft.com/office/powerpoint/2010/main" val="1901338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Rozporządzenie Ministra Pracy i Polityki Społecznej z dnia 6 czerwca 2014 r. </a:t>
            </a:r>
            <a:r>
              <a:rPr lang="pl-PL" sz="1200" b="1" dirty="0">
                <a:latin typeface="Arial" panose="020B0604020202020204" pitchFamily="34" charset="0"/>
                <a:cs typeface="Arial" panose="020B0604020202020204" pitchFamily="34" charset="0"/>
              </a:rPr>
              <a:t>w sprawie najwyższych dopuszczalnych stężeń i natężeń czynników szkodliwych dla zdrowia w środowisku pracy</a:t>
            </a:r>
            <a:r>
              <a:rPr lang="pl-PL" sz="1200" dirty="0">
                <a:latin typeface="Arial" panose="020B0604020202020204" pitchFamily="34" charset="0"/>
                <a:cs typeface="Arial" panose="020B0604020202020204" pitchFamily="34" charset="0"/>
              </a:rPr>
              <a:t> (Dz.U. poz. 817). Podstawowym celem ustalania najwyższych dopuszczalnych stężeń (NDS) substancji szkodliwych dla zdrowia jest obniżenie lub minimalizacja ich stężenia w środowisku pracy do poziomu akceptowalnego ryzyka zdrowotnego. </a:t>
            </a:r>
          </a:p>
          <a:p>
            <a:pPr>
              <a:lnSpc>
                <a:spcPct val="150000"/>
              </a:lnSpc>
            </a:pPr>
            <a:r>
              <a:rPr lang="pl-PL" sz="1200" dirty="0">
                <a:latin typeface="Arial" panose="020B0604020202020204" pitchFamily="34" charset="0"/>
                <a:cs typeface="Arial" panose="020B0604020202020204" pitchFamily="34" charset="0"/>
              </a:rPr>
              <a:t>Rozporządzenia Ministra Zdrowia z dnia 2 lutego 2011 r. </a:t>
            </a:r>
            <a:r>
              <a:rPr lang="pl-PL" sz="1200" b="1" dirty="0">
                <a:latin typeface="Arial" panose="020B0604020202020204" pitchFamily="34" charset="0"/>
                <a:cs typeface="Arial" panose="020B0604020202020204" pitchFamily="34" charset="0"/>
              </a:rPr>
              <a:t>w sprawie badań i pomiarów czynników szkodliwych dla zdrowia w środowisku pracy</a:t>
            </a:r>
            <a:r>
              <a:rPr lang="pl-PL" sz="1200" dirty="0">
                <a:latin typeface="Arial" panose="020B0604020202020204" pitchFamily="34" charset="0"/>
                <a:cs typeface="Arial" panose="020B0604020202020204" pitchFamily="34" charset="0"/>
              </a:rPr>
              <a:t> (Dz. U. Nr 33, poz. 166) reguluje sprawę prowadzenia na stanowiskach pracy badań i pomiarów stężeń czynników szkodliwych w tym również pyłów. </a:t>
            </a:r>
          </a:p>
          <a:p>
            <a:endParaRPr lang="pl-PL" dirty="0"/>
          </a:p>
        </p:txBody>
      </p:sp>
      <p:sp>
        <p:nvSpPr>
          <p:cNvPr id="4" name="Symbol zastępczy numeru slajdu 3"/>
          <p:cNvSpPr>
            <a:spLocks noGrp="1"/>
          </p:cNvSpPr>
          <p:nvPr>
            <p:ph type="sldNum" sz="quarter" idx="10"/>
          </p:nvPr>
        </p:nvSpPr>
        <p:spPr/>
        <p:txBody>
          <a:bodyPr/>
          <a:lstStyle/>
          <a:p>
            <a:fld id="{B70E5355-5394-438D-AD06-FC4C8044970D}" type="slidenum">
              <a:rPr lang="pl-PL" smtClean="0"/>
              <a:t>12</a:t>
            </a:fld>
            <a:endParaRPr lang="pl-PL"/>
          </a:p>
        </p:txBody>
      </p:sp>
    </p:spTree>
    <p:extLst>
      <p:ext uri="{BB962C8B-B14F-4D97-AF65-F5344CB8AC3E}">
        <p14:creationId xmlns:p14="http://schemas.microsoft.com/office/powerpoint/2010/main" val="1901338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Zgodnie z przepisami rozporządzenia Ministra Zdrowia z dnia 30 grudnia 2004 r. w sprawie bezpieczeństwa i higieny pracy związanej z występowaniem w miejscu pracy czynników chemicznych (Dz. U. z 2005 r. Nr 11, poz. 86 oraz z 2008 r. Nr 203, poz.1275) czynnik chemiczny to każdy pierwiastek lub związek chemiczny, w postaci własnej lub w mieszaninie, w stanie, w jakim występuje w przyrodzie, lub w stanie, w jakim jest wytwarzany, stosowany lub uwalniany w środowisku pracy, w tym podczas usuwania go w postaci odpadów, w trakcie każdej pracy, niezależnie od faktu, czy jest albo nie jest wytwarzany celowo lub jest albo nie jest wprowadzany do obrotu. </a:t>
            </a:r>
          </a:p>
          <a:p>
            <a:pPr>
              <a:lnSpc>
                <a:spcPct val="150000"/>
              </a:lnSpc>
            </a:pPr>
            <a:r>
              <a:rPr lang="pl-PL" sz="1200" dirty="0">
                <a:latin typeface="Arial" panose="020B0604020202020204" pitchFamily="34" charset="0"/>
                <a:cs typeface="Arial" panose="020B0604020202020204" pitchFamily="34" charset="0"/>
              </a:rPr>
              <a:t>Wiele z występujących w zakładach pracy pyłów to jednocześnie substancje chemiczne lub ich mieszaniny.  Dotyczy to np. takich pyłów jak krzemionka, talk, tlenek wapnia, gips, cement, tlenki metali itd. </a:t>
            </a:r>
          </a:p>
          <a:p>
            <a:endParaRPr lang="pl-PL" dirty="0"/>
          </a:p>
        </p:txBody>
      </p:sp>
      <p:sp>
        <p:nvSpPr>
          <p:cNvPr id="4" name="Symbol zastępczy numeru slajdu 3"/>
          <p:cNvSpPr>
            <a:spLocks noGrp="1"/>
          </p:cNvSpPr>
          <p:nvPr>
            <p:ph type="sldNum" sz="quarter" idx="10"/>
          </p:nvPr>
        </p:nvSpPr>
        <p:spPr/>
        <p:txBody>
          <a:bodyPr/>
          <a:lstStyle/>
          <a:p>
            <a:fld id="{B70E5355-5394-438D-AD06-FC4C8044970D}" type="slidenum">
              <a:rPr lang="pl-PL" smtClean="0"/>
              <a:t>13</a:t>
            </a:fld>
            <a:endParaRPr lang="pl-PL"/>
          </a:p>
        </p:txBody>
      </p:sp>
    </p:spTree>
    <p:extLst>
      <p:ext uri="{BB962C8B-B14F-4D97-AF65-F5344CB8AC3E}">
        <p14:creationId xmlns:p14="http://schemas.microsoft.com/office/powerpoint/2010/main" val="1901338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W ocenie ryzyka zawodowego związanego z czynnikiem chemicznym pracodawca jest obowiązany uwzględnić:</a:t>
            </a:r>
          </a:p>
          <a:p>
            <a:r>
              <a:rPr lang="pl-PL" sz="1200" dirty="0">
                <a:latin typeface="Arial" panose="020B0604020202020204" pitchFamily="34" charset="0"/>
                <a:cs typeface="Arial" panose="020B0604020202020204" pitchFamily="34" charset="0"/>
              </a:rPr>
              <a:t>  1)  niebezpieczne właściwości czynnika chemicznego;</a:t>
            </a:r>
          </a:p>
          <a:p>
            <a:r>
              <a:rPr lang="pl-PL" sz="1200" dirty="0">
                <a:latin typeface="Arial" panose="020B0604020202020204" pitchFamily="34" charset="0"/>
                <a:cs typeface="Arial" panose="020B0604020202020204" pitchFamily="34" charset="0"/>
              </a:rPr>
              <a:t>  2)  otrzymane od dostawcy informacje dotyczące zagrożenia czynnikiem chemicznym oraz   zaleceń jego bezpiecznego stosowania, w szczególności zawarte w karcie charakterystyki, o których mowa w odrębnych przepisach;</a:t>
            </a:r>
          </a:p>
          <a:p>
            <a:r>
              <a:rPr lang="pl-PL" sz="1200" dirty="0">
                <a:latin typeface="Arial" panose="020B0604020202020204" pitchFamily="34" charset="0"/>
                <a:cs typeface="Arial" panose="020B0604020202020204" pitchFamily="34" charset="0"/>
              </a:rPr>
              <a:t>  3)  rodzaj, poziom i czas trwania narażenia;</a:t>
            </a:r>
          </a:p>
          <a:p>
            <a:r>
              <a:rPr lang="pl-PL" sz="1200" dirty="0">
                <a:latin typeface="Arial" panose="020B0604020202020204" pitchFamily="34" charset="0"/>
                <a:cs typeface="Arial" panose="020B0604020202020204" pitchFamily="34" charset="0"/>
              </a:rPr>
              <a:t>  4)  wartości najwyższych dopuszczalnych stężeń w środowisku pracy, jeżeli zostały ustalone;</a:t>
            </a:r>
          </a:p>
          <a:p>
            <a:r>
              <a:rPr lang="pl-PL" sz="1200" dirty="0">
                <a:latin typeface="Arial" panose="020B0604020202020204" pitchFamily="34" charset="0"/>
                <a:cs typeface="Arial" panose="020B0604020202020204" pitchFamily="34" charset="0"/>
              </a:rPr>
              <a:t>  5)  wartości dopuszczalnych stężeń w materiale biologicznym, jeżeli zostały ustalone;</a:t>
            </a:r>
          </a:p>
          <a:p>
            <a:r>
              <a:rPr lang="pl-PL" sz="1200" dirty="0">
                <a:latin typeface="Arial" panose="020B0604020202020204" pitchFamily="34" charset="0"/>
                <a:cs typeface="Arial" panose="020B0604020202020204" pitchFamily="34" charset="0"/>
              </a:rPr>
              <a:t>  6)  efekty działań zapobiegawczych;</a:t>
            </a:r>
          </a:p>
          <a:p>
            <a:r>
              <a:rPr lang="pl-PL" sz="1200" dirty="0">
                <a:latin typeface="Arial" panose="020B0604020202020204" pitchFamily="34" charset="0"/>
                <a:cs typeface="Arial" panose="020B0604020202020204" pitchFamily="34" charset="0"/>
              </a:rPr>
              <a:t>  7)  wyniki oceny stanu zdrowia pracowników, jeżeli została przeprowadzona;</a:t>
            </a:r>
          </a:p>
          <a:p>
            <a:r>
              <a:rPr lang="pl-PL" sz="1200" dirty="0">
                <a:latin typeface="Arial" panose="020B0604020202020204" pitchFamily="34" charset="0"/>
                <a:cs typeface="Arial" panose="020B0604020202020204" pitchFamily="34" charset="0"/>
              </a:rPr>
              <a:t>  8)  warunki pracy przy użytkowaniu czynników chemicznych, z uwzględnieniem ilości tych czynników.</a:t>
            </a:r>
          </a:p>
          <a:p>
            <a:r>
              <a:rPr lang="pl-PL" sz="1200" dirty="0">
                <a:latin typeface="Arial" panose="020B0604020202020204" pitchFamily="34" charset="0"/>
                <a:cs typeface="Arial" panose="020B0604020202020204" pitchFamily="34" charset="0"/>
              </a:rPr>
              <a:t>Zgodnie z przepisem rozporządzenia pracodawca obowiązany jest przeprowadzić ocenę ryzyka zawodowego i sporządzić dokument w formie pisemnej.</a:t>
            </a:r>
          </a:p>
        </p:txBody>
      </p:sp>
      <p:sp>
        <p:nvSpPr>
          <p:cNvPr id="4" name="Symbol zastępczy numeru slajdu 3"/>
          <p:cNvSpPr>
            <a:spLocks noGrp="1"/>
          </p:cNvSpPr>
          <p:nvPr>
            <p:ph type="sldNum" sz="quarter" idx="10"/>
          </p:nvPr>
        </p:nvSpPr>
        <p:spPr/>
        <p:txBody>
          <a:bodyPr/>
          <a:lstStyle/>
          <a:p>
            <a:fld id="{B70E5355-5394-438D-AD06-FC4C8044970D}" type="slidenum">
              <a:rPr lang="pl-PL" smtClean="0"/>
              <a:t>14</a:t>
            </a:fld>
            <a:endParaRPr lang="pl-PL"/>
          </a:p>
        </p:txBody>
      </p:sp>
    </p:spTree>
    <p:extLst>
      <p:ext uri="{BB962C8B-B14F-4D97-AF65-F5344CB8AC3E}">
        <p14:creationId xmlns:p14="http://schemas.microsoft.com/office/powerpoint/2010/main" val="190133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Niektóre pyły są jednocześnie czynnikami rakotwórczymi i w przypadku zidentyfikowania takiego narażenia konieczne jest realizowanie obowiązków nałożonych na pracodawców rozporządzeniem Ministra Zdrowia z dnia 24 lipca 2012 r. w sprawie substancji chemicznych, ich mieszanin, czynników lub procesów technologicznych o działaniu rakotwórczym lub mutagennym w środowisku pracy (Dz.U. poz. 890). </a:t>
            </a:r>
          </a:p>
          <a:p>
            <a:pPr>
              <a:lnSpc>
                <a:spcPct val="150000"/>
              </a:lnSpc>
            </a:pPr>
            <a:r>
              <a:rPr lang="pl-PL" sz="1200" dirty="0">
                <a:latin typeface="Arial" panose="020B0604020202020204" pitchFamily="34" charset="0"/>
                <a:cs typeface="Arial" panose="020B0604020202020204" pitchFamily="34" charset="0"/>
              </a:rPr>
              <a:t>Szczególnie niebezpiecznym narażeniem jest </a:t>
            </a:r>
            <a:r>
              <a:rPr lang="pl-PL" sz="1200" b="1" dirty="0">
                <a:latin typeface="Arial" panose="020B0604020202020204" pitchFamily="34" charset="0"/>
                <a:cs typeface="Arial" panose="020B0604020202020204" pitchFamily="34" charset="0"/>
              </a:rPr>
              <a:t>narażenie na pyły azbestu </a:t>
            </a:r>
            <a:r>
              <a:rPr lang="pl-PL" sz="1200" dirty="0">
                <a:latin typeface="Arial" panose="020B0604020202020204" pitchFamily="34" charset="0"/>
                <a:cs typeface="Arial" panose="020B0604020202020204" pitchFamily="34" charset="0"/>
              </a:rPr>
              <a:t>podczas usuwania azbestu lub zawierających go wyrobów. Należy wtedy realizować dodatkowo obowiązki nałożone przepisem szczególnym  rozporządzeniem Ministra Gospodarki i Pracy z dnia 14 października 2005 r. w sprawie zasad bezpieczeństwa i higieny pracy przy zabezpieczaniu i usuwaniu wyrobów zawierających azbest oraz programu szkolenia w zakresie bezpiecznego użytkowania takich wyrobów (Dz. U. Nr 216, poz. 1824).</a:t>
            </a:r>
          </a:p>
          <a:p>
            <a:endParaRPr lang="pl-PL" dirty="0"/>
          </a:p>
        </p:txBody>
      </p:sp>
      <p:sp>
        <p:nvSpPr>
          <p:cNvPr id="4" name="Symbol zastępczy numeru slajdu 3"/>
          <p:cNvSpPr>
            <a:spLocks noGrp="1"/>
          </p:cNvSpPr>
          <p:nvPr>
            <p:ph type="sldNum" sz="quarter" idx="10"/>
          </p:nvPr>
        </p:nvSpPr>
        <p:spPr/>
        <p:txBody>
          <a:bodyPr/>
          <a:lstStyle/>
          <a:p>
            <a:fld id="{B70E5355-5394-438D-AD06-FC4C8044970D}" type="slidenum">
              <a:rPr lang="pl-PL" smtClean="0"/>
              <a:t>15</a:t>
            </a:fld>
            <a:endParaRPr lang="pl-PL"/>
          </a:p>
        </p:txBody>
      </p:sp>
    </p:spTree>
    <p:extLst>
      <p:ext uri="{BB962C8B-B14F-4D97-AF65-F5344CB8AC3E}">
        <p14:creationId xmlns:p14="http://schemas.microsoft.com/office/powerpoint/2010/main" val="1901338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70E5355-5394-438D-AD06-FC4C8044970D}" type="slidenum">
              <a:rPr lang="pl-PL" smtClean="0"/>
              <a:t>16</a:t>
            </a:fld>
            <a:endParaRPr lang="pl-PL"/>
          </a:p>
        </p:txBody>
      </p:sp>
    </p:spTree>
    <p:extLst>
      <p:ext uri="{BB962C8B-B14F-4D97-AF65-F5344CB8AC3E}">
        <p14:creationId xmlns:p14="http://schemas.microsoft.com/office/powerpoint/2010/main" val="1901338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Dyrektywa Ramowa wymienia 9 zasad zapobiegania ryzyku zawodowemu:</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unikanie ryzyka,</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ocena ryzyka, którego nie można uniknąć,</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zapobieganie ryzyku u źródła,</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dostosowanie pracy do człowieka,</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stosowanie nowych rozwiązań technicznych,</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zastępowanie środków niebezpiecznych bezpiecznymi,</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prowadzenie spójnej i całościowej polityki zapobiegania,</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priorytet środków ochrony zbiorowej nad środkami ochrony indywidualnej,</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instruowanie pracowników.</a:t>
            </a:r>
          </a:p>
          <a:p>
            <a:pPr>
              <a:lnSpc>
                <a:spcPct val="150000"/>
              </a:lnSpc>
            </a:pPr>
            <a:r>
              <a:rPr lang="pl-PL" sz="1200" dirty="0">
                <a:latin typeface="Arial" panose="020B0604020202020204" pitchFamily="34" charset="0"/>
                <a:cs typeface="Arial" panose="020B0604020202020204" pitchFamily="34" charset="0"/>
              </a:rPr>
              <a:t>Zasady te przeniesione są do prawa polskiego w rozporządzeniu o ogólnych przepisach bhp.</a:t>
            </a:r>
          </a:p>
          <a:p>
            <a:endParaRPr lang="pl-PL" dirty="0"/>
          </a:p>
        </p:txBody>
      </p:sp>
      <p:sp>
        <p:nvSpPr>
          <p:cNvPr id="4" name="Symbol zastępczy numeru slajdu 3"/>
          <p:cNvSpPr>
            <a:spLocks noGrp="1"/>
          </p:cNvSpPr>
          <p:nvPr>
            <p:ph type="sldNum" sz="quarter" idx="10"/>
          </p:nvPr>
        </p:nvSpPr>
        <p:spPr/>
        <p:txBody>
          <a:bodyPr/>
          <a:lstStyle/>
          <a:p>
            <a:fld id="{B70E5355-5394-438D-AD06-FC4C8044970D}" type="slidenum">
              <a:rPr lang="pl-PL" smtClean="0"/>
              <a:t>17</a:t>
            </a:fld>
            <a:endParaRPr lang="pl-PL"/>
          </a:p>
        </p:txBody>
      </p:sp>
    </p:spTree>
    <p:extLst>
      <p:ext uri="{BB962C8B-B14F-4D97-AF65-F5344CB8AC3E}">
        <p14:creationId xmlns:p14="http://schemas.microsoft.com/office/powerpoint/2010/main" val="1901338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70E5355-5394-438D-AD06-FC4C8044970D}" type="slidenum">
              <a:rPr lang="pl-PL" smtClean="0">
                <a:solidFill>
                  <a:prstClr val="black"/>
                </a:solidFill>
              </a:rPr>
              <a:pPr/>
              <a:t>18</a:t>
            </a:fld>
            <a:endParaRPr lang="pl-PL">
              <a:solidFill>
                <a:prstClr val="black"/>
              </a:solidFill>
            </a:endParaRPr>
          </a:p>
        </p:txBody>
      </p:sp>
    </p:spTree>
    <p:extLst>
      <p:ext uri="{BB962C8B-B14F-4D97-AF65-F5344CB8AC3E}">
        <p14:creationId xmlns:p14="http://schemas.microsoft.com/office/powerpoint/2010/main" val="1696595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PN-ISO 4225:1999 Jakość powietrza. Zagadnienia ogólne. Terminologia.</a:t>
            </a:r>
          </a:p>
          <a:p>
            <a:pPr>
              <a:lnSpc>
                <a:spcPct val="150000"/>
              </a:lnSpc>
            </a:pPr>
            <a:r>
              <a:rPr lang="pl-PL" sz="1200" dirty="0">
                <a:latin typeface="Arial" panose="020B0604020202020204" pitchFamily="34" charset="0"/>
                <a:cs typeface="Arial" panose="020B0604020202020204" pitchFamily="34" charset="0"/>
              </a:rPr>
              <a:t>Podano definicje wybranych terminów, stosowanych w odniesieniu do pobierania próbek i badań gazów, par i płynów w związku z określaniem jakości powietrza, między innymi : </a:t>
            </a:r>
          </a:p>
          <a:p>
            <a:pPr>
              <a:lnSpc>
                <a:spcPct val="150000"/>
              </a:lnSpc>
            </a:pPr>
            <a:r>
              <a:rPr lang="pl-PL" sz="1200" dirty="0">
                <a:latin typeface="Arial" panose="020B0604020202020204" pitchFamily="34" charset="0"/>
                <a:cs typeface="Arial" panose="020B0604020202020204" pitchFamily="34" charset="0"/>
              </a:rPr>
              <a:t>Definicję pyłu : cząstki ciała stałego o różnej wielkości i różnego pochodzenia, przez pewien czas pozostające w zawieszeniu w gazie. </a:t>
            </a:r>
          </a:p>
          <a:p>
            <a:endParaRPr lang="pl-PL" dirty="0"/>
          </a:p>
        </p:txBody>
      </p:sp>
      <p:sp>
        <p:nvSpPr>
          <p:cNvPr id="4" name="Symbol zastępczy numeru slajdu 3"/>
          <p:cNvSpPr>
            <a:spLocks noGrp="1"/>
          </p:cNvSpPr>
          <p:nvPr>
            <p:ph type="sldNum" sz="quarter" idx="10"/>
          </p:nvPr>
        </p:nvSpPr>
        <p:spPr/>
        <p:txBody>
          <a:bodyPr/>
          <a:lstStyle/>
          <a:p>
            <a:fld id="{B70E5355-5394-438D-AD06-FC4C8044970D}" type="slidenum">
              <a:rPr lang="pl-PL" smtClean="0">
                <a:solidFill>
                  <a:prstClr val="black"/>
                </a:solidFill>
              </a:rPr>
              <a:pPr/>
              <a:t>19</a:t>
            </a:fld>
            <a:endParaRPr lang="pl-PL">
              <a:solidFill>
                <a:prstClr val="black"/>
              </a:solidFill>
            </a:endParaRPr>
          </a:p>
        </p:txBody>
      </p:sp>
    </p:spTree>
    <p:extLst>
      <p:ext uri="{BB962C8B-B14F-4D97-AF65-F5344CB8AC3E}">
        <p14:creationId xmlns:p14="http://schemas.microsoft.com/office/powerpoint/2010/main" val="1901338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Narażenie zawodowe na pyły występuje na wielu stanowiskach pracy.</a:t>
            </a:r>
            <a:r>
              <a:rPr lang="pl-PL" sz="1200" baseline="0" dirty="0">
                <a:latin typeface="Arial" panose="020B0604020202020204" pitchFamily="34" charset="0"/>
                <a:cs typeface="Arial" panose="020B0604020202020204" pitchFamily="34" charset="0"/>
              </a:rPr>
              <a:t> </a:t>
            </a:r>
            <a:r>
              <a:rPr lang="pl-PL" sz="1200" dirty="0">
                <a:latin typeface="Arial" panose="020B0604020202020204" pitchFamily="34" charset="0"/>
                <a:cs typeface="Arial" panose="020B0604020202020204" pitchFamily="34" charset="0"/>
              </a:rPr>
              <a:t>Efektem tego narażenia są problemy zdrowotne dużej liczby pracowników. Polegają one na różnych schorzeniach : od dyskomfortu spowodowanego podrażnieniem dróg oddechowych, poprzez choroby zawodowe powodujące niezdolność do pracy, po przypadki zgonów spowodowanych nowotworami.</a:t>
            </a:r>
          </a:p>
        </p:txBody>
      </p:sp>
      <p:sp>
        <p:nvSpPr>
          <p:cNvPr id="4" name="Symbol zastępczy numeru slajdu 3"/>
          <p:cNvSpPr>
            <a:spLocks noGrp="1"/>
          </p:cNvSpPr>
          <p:nvPr>
            <p:ph type="sldNum" sz="quarter" idx="10"/>
          </p:nvPr>
        </p:nvSpPr>
        <p:spPr/>
        <p:txBody>
          <a:bodyPr/>
          <a:lstStyle/>
          <a:p>
            <a:fld id="{B70E5355-5394-438D-AD06-FC4C8044970D}" type="slidenum">
              <a:rPr lang="pl-PL" smtClean="0"/>
              <a:t>2</a:t>
            </a:fld>
            <a:endParaRPr lang="pl-PL"/>
          </a:p>
        </p:txBody>
      </p:sp>
    </p:spTree>
    <p:extLst>
      <p:ext uri="{BB962C8B-B14F-4D97-AF65-F5344CB8AC3E}">
        <p14:creationId xmlns:p14="http://schemas.microsoft.com/office/powerpoint/2010/main" val="1901338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Ze względu na rodzaj działania biologicznego, szkodliwego dla człowieka, pyły można podzielić na pyły o działaniu:</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drażniącym (cząstki węgla, żelaza, szkła, aluminium, siarczanu baru),</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zwłókniającym (cząstki kwarcu, krystobalitu, trydymitu, azbestu, talku, kaolinu, pyły rud żelaza i węgla),</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kancerogennym (azbest, pyły drewna twardego),</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alergizującym (pyły pochodzenia roślinnego, zwierzęcego, leki, związki: miedzi, cynku, chromu),</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toksycznym (pyły związków arsenu, ołowiu, substancji klasyfikowanych jako toksyczne zgodnie z przepisami  rozporządzenia CLP).</a:t>
            </a:r>
          </a:p>
          <a:p>
            <a:endParaRPr lang="pl-PL" dirty="0"/>
          </a:p>
        </p:txBody>
      </p:sp>
      <p:sp>
        <p:nvSpPr>
          <p:cNvPr id="4" name="Symbol zastępczy numeru slajdu 3"/>
          <p:cNvSpPr>
            <a:spLocks noGrp="1"/>
          </p:cNvSpPr>
          <p:nvPr>
            <p:ph type="sldNum" sz="quarter" idx="10"/>
          </p:nvPr>
        </p:nvSpPr>
        <p:spPr/>
        <p:txBody>
          <a:bodyPr/>
          <a:lstStyle/>
          <a:p>
            <a:fld id="{B70E5355-5394-438D-AD06-FC4C8044970D}" type="slidenum">
              <a:rPr lang="pl-PL" smtClean="0">
                <a:solidFill>
                  <a:prstClr val="black"/>
                </a:solidFill>
              </a:rPr>
              <a:pPr/>
              <a:t>20</a:t>
            </a:fld>
            <a:endParaRPr lang="pl-PL">
              <a:solidFill>
                <a:prstClr val="black"/>
              </a:solidFill>
            </a:endParaRPr>
          </a:p>
        </p:txBody>
      </p:sp>
    </p:spTree>
    <p:extLst>
      <p:ext uri="{BB962C8B-B14F-4D97-AF65-F5344CB8AC3E}">
        <p14:creationId xmlns:p14="http://schemas.microsoft.com/office/powerpoint/2010/main" val="1901338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Procesy, w których występuje narażenie na pyły możemy podzielić na:</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te, w których powstają one ubocznie, np. szlifowanie i polerowanie drewna, tworzyw sztucznych kamienia czy metali; spawanie,</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procesy w których celowo otrzymujemy materiał w formie pylistej, np. mielenie ziarna zbóż czy mielenie materiałów do procesu wymagającego stosowania rozdrobnionych surowców – produkcja cementu, wapna, materiałów budowlanych,</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produkcja w przemyśle chemicznym np. środków ochrony roślin, czy kosmetyków,</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procesy w których nie da się uniknąć otrzymywania materiału o zróżnicowanej granulacji, kruszenie skał w kopalniach czy kamieniołomach.</a:t>
            </a:r>
          </a:p>
          <a:p>
            <a:pPr>
              <a:lnSpc>
                <a:spcPct val="150000"/>
              </a:lnSpc>
            </a:pPr>
            <a:r>
              <a:rPr lang="pl-PL" sz="1200" dirty="0">
                <a:latin typeface="Arial" panose="020B0604020202020204" pitchFamily="34" charset="0"/>
                <a:cs typeface="Arial" panose="020B0604020202020204" pitchFamily="34" charset="0"/>
              </a:rPr>
              <a:t>Narażenie na pyły jest dość powszechne w zakładach pracy.</a:t>
            </a:r>
          </a:p>
          <a:p>
            <a:endParaRPr lang="pl-PL" dirty="0"/>
          </a:p>
        </p:txBody>
      </p:sp>
      <p:sp>
        <p:nvSpPr>
          <p:cNvPr id="4" name="Symbol zastępczy numeru slajdu 3"/>
          <p:cNvSpPr>
            <a:spLocks noGrp="1"/>
          </p:cNvSpPr>
          <p:nvPr>
            <p:ph type="sldNum" sz="quarter" idx="10"/>
          </p:nvPr>
        </p:nvSpPr>
        <p:spPr/>
        <p:txBody>
          <a:bodyPr/>
          <a:lstStyle/>
          <a:p>
            <a:fld id="{B70E5355-5394-438D-AD06-FC4C8044970D}" type="slidenum">
              <a:rPr lang="pl-PL" smtClean="0">
                <a:solidFill>
                  <a:prstClr val="black"/>
                </a:solidFill>
              </a:rPr>
              <a:pPr/>
              <a:t>21</a:t>
            </a:fld>
            <a:endParaRPr lang="pl-PL">
              <a:solidFill>
                <a:prstClr val="black"/>
              </a:solidFill>
            </a:endParaRPr>
          </a:p>
        </p:txBody>
      </p:sp>
    </p:spTree>
    <p:extLst>
      <p:ext uri="{BB962C8B-B14F-4D97-AF65-F5344CB8AC3E}">
        <p14:creationId xmlns:p14="http://schemas.microsoft.com/office/powerpoint/2010/main" val="1901338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Do najczęściej spotykanych chorób zawodowych należą choroby wywołane oddziaływaniem pyłów.  Zgodnie z Centralnym Rejestrem Chorób Zawodowych IMP w Łodzi w</a:t>
            </a:r>
            <a:r>
              <a:rPr lang="pl-PL" sz="1200" b="1" dirty="0">
                <a:latin typeface="Arial" panose="020B0604020202020204" pitchFamily="34" charset="0"/>
                <a:cs typeface="Arial" panose="020B0604020202020204" pitchFamily="34" charset="0"/>
              </a:rPr>
              <a:t> 2014 roku </a:t>
            </a:r>
            <a:r>
              <a:rPr lang="pl-PL" sz="1200" dirty="0">
                <a:latin typeface="Arial" panose="020B0604020202020204" pitchFamily="34" charset="0"/>
                <a:cs typeface="Arial" panose="020B0604020202020204" pitchFamily="34" charset="0"/>
              </a:rPr>
              <a:t>zarejestrowano:</a:t>
            </a:r>
          </a:p>
          <a:p>
            <a:pPr marL="342900" indent="-342900">
              <a:lnSpc>
                <a:spcPct val="150000"/>
              </a:lnSpc>
              <a:buFont typeface="Wingdings" panose="05000000000000000000" pitchFamily="2" charset="2"/>
              <a:buChar char="§"/>
            </a:pPr>
            <a:r>
              <a:rPr lang="pl-PL" sz="1200" b="1" dirty="0">
                <a:latin typeface="Arial" panose="020B0604020202020204" pitchFamily="34" charset="0"/>
                <a:cs typeface="Arial" panose="020B0604020202020204" pitchFamily="34" charset="0"/>
              </a:rPr>
              <a:t>610</a:t>
            </a:r>
            <a:r>
              <a:rPr lang="pl-PL" sz="1200" dirty="0">
                <a:latin typeface="Arial" panose="020B0604020202020204" pitchFamily="34" charset="0"/>
                <a:cs typeface="Arial" panose="020B0604020202020204" pitchFamily="34" charset="0"/>
              </a:rPr>
              <a:t> przypadków zachorowania na </a:t>
            </a:r>
            <a:r>
              <a:rPr lang="pl-PL" sz="1200" b="1" dirty="0">
                <a:latin typeface="Arial" panose="020B0604020202020204" pitchFamily="34" charset="0"/>
                <a:cs typeface="Arial" panose="020B0604020202020204" pitchFamily="34" charset="0"/>
              </a:rPr>
              <a:t>pylicę płuc, </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chorobę opłucną lub osierdzia wywołane </a:t>
            </a:r>
            <a:r>
              <a:rPr lang="pl-PL" sz="1200" b="1" dirty="0">
                <a:latin typeface="Arial" panose="020B0604020202020204" pitchFamily="34" charset="0"/>
                <a:cs typeface="Arial" panose="020B0604020202020204" pitchFamily="34" charset="0"/>
              </a:rPr>
              <a:t>pyłem azbestu - 34 </a:t>
            </a:r>
            <a:r>
              <a:rPr lang="pl-PL" sz="1200" dirty="0">
                <a:latin typeface="Arial" panose="020B0604020202020204" pitchFamily="34" charset="0"/>
                <a:cs typeface="Arial" panose="020B0604020202020204" pitchFamily="34" charset="0"/>
              </a:rPr>
              <a:t>przypadki,</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przewlekłe obturacyjne </a:t>
            </a:r>
            <a:r>
              <a:rPr lang="pl-PL" sz="1200" b="1" dirty="0">
                <a:latin typeface="Arial" panose="020B0604020202020204" pitchFamily="34" charset="0"/>
                <a:cs typeface="Arial" panose="020B0604020202020204" pitchFamily="34" charset="0"/>
              </a:rPr>
              <a:t>zapalenie oskrzeli - 11 </a:t>
            </a:r>
            <a:r>
              <a:rPr lang="pl-PL" sz="1200" b="1" dirty="0" err="1">
                <a:latin typeface="Arial" panose="020B0604020202020204" pitchFamily="34" charset="0"/>
                <a:cs typeface="Arial" panose="020B0604020202020204" pitchFamily="34" charset="0"/>
              </a:rPr>
              <a:t>zachorowań</a:t>
            </a:r>
            <a:r>
              <a:rPr lang="pl-PL" sz="1200" b="1" dirty="0">
                <a:latin typeface="Arial" panose="020B0604020202020204" pitchFamily="34" charset="0"/>
                <a:cs typeface="Arial" panose="020B0604020202020204" pitchFamily="34" charset="0"/>
              </a:rPr>
              <a:t> </a:t>
            </a:r>
            <a:r>
              <a:rPr lang="pl-PL" sz="1200" dirty="0">
                <a:latin typeface="Arial" panose="020B0604020202020204" pitchFamily="34" charset="0"/>
                <a:cs typeface="Arial" panose="020B0604020202020204" pitchFamily="34" charset="0"/>
              </a:rPr>
              <a:t>na chorobę zawodową,</a:t>
            </a:r>
          </a:p>
          <a:p>
            <a:pPr marL="342900" indent="-342900">
              <a:lnSpc>
                <a:spcPct val="150000"/>
              </a:lnSpc>
              <a:buFont typeface="Wingdings" panose="05000000000000000000" pitchFamily="2" charset="2"/>
              <a:buChar char="§"/>
            </a:pPr>
            <a:r>
              <a:rPr lang="pl-PL" sz="1200" b="1" dirty="0">
                <a:latin typeface="Arial" panose="020B0604020202020204" pitchFamily="34" charset="0"/>
                <a:cs typeface="Arial" panose="020B0604020202020204" pitchFamily="34" charset="0"/>
              </a:rPr>
              <a:t>astmę </a:t>
            </a:r>
            <a:r>
              <a:rPr lang="pl-PL" sz="1200" b="1" dirty="0" err="1">
                <a:latin typeface="Arial" panose="020B0604020202020204" pitchFamily="34" charset="0"/>
                <a:cs typeface="Arial" panose="020B0604020202020204" pitchFamily="34" charset="0"/>
              </a:rPr>
              <a:t>oskrzelow</a:t>
            </a:r>
            <a:r>
              <a:rPr lang="pl-PL" sz="1200" b="1" dirty="0">
                <a:latin typeface="Arial" panose="020B0604020202020204" pitchFamily="34" charset="0"/>
                <a:cs typeface="Arial" panose="020B0604020202020204" pitchFamily="34" charset="0"/>
              </a:rPr>
              <a:t> - 53</a:t>
            </a:r>
            <a:r>
              <a:rPr lang="pl-PL" sz="1200" dirty="0">
                <a:latin typeface="Arial" panose="020B0604020202020204" pitchFamily="34" charset="0"/>
                <a:cs typeface="Arial" panose="020B0604020202020204" pitchFamily="34" charset="0"/>
              </a:rPr>
              <a:t> choroby zawodowe,</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zewnątrzpochodne </a:t>
            </a:r>
            <a:r>
              <a:rPr lang="pl-PL" sz="1200" b="1" dirty="0">
                <a:latin typeface="Arial" panose="020B0604020202020204" pitchFamily="34" charset="0"/>
                <a:cs typeface="Arial" panose="020B0604020202020204" pitchFamily="34" charset="0"/>
              </a:rPr>
              <a:t>alergiczne zapalenie pęcherzyków płucnych - 23 </a:t>
            </a:r>
            <a:r>
              <a:rPr lang="pl-PL" sz="1200" dirty="0">
                <a:latin typeface="Arial" panose="020B0604020202020204" pitchFamily="34" charset="0"/>
                <a:cs typeface="Arial" panose="020B0604020202020204" pitchFamily="34" charset="0"/>
              </a:rPr>
              <a:t>przypadki.</a:t>
            </a:r>
          </a:p>
          <a:p>
            <a:pPr>
              <a:lnSpc>
                <a:spcPct val="150000"/>
              </a:lnSpc>
            </a:pPr>
            <a:r>
              <a:rPr lang="pl-PL" sz="1200" dirty="0">
                <a:latin typeface="Arial" panose="020B0604020202020204" pitchFamily="34" charset="0"/>
                <a:cs typeface="Arial" panose="020B0604020202020204" pitchFamily="34" charset="0"/>
              </a:rPr>
              <a:t>Niezależnie od powyższych danych dotyczących chorób zawodowych musimy pamiętać o dużej liczbie pracowników odczuwających inne problemy zdrowotne wywołane narażeniem na pyły.</a:t>
            </a:r>
          </a:p>
        </p:txBody>
      </p:sp>
      <p:sp>
        <p:nvSpPr>
          <p:cNvPr id="4" name="Symbol zastępczy numeru slajdu 3"/>
          <p:cNvSpPr>
            <a:spLocks noGrp="1"/>
          </p:cNvSpPr>
          <p:nvPr>
            <p:ph type="sldNum" sz="quarter" idx="10"/>
          </p:nvPr>
        </p:nvSpPr>
        <p:spPr/>
        <p:txBody>
          <a:bodyPr/>
          <a:lstStyle/>
          <a:p>
            <a:fld id="{B70E5355-5394-438D-AD06-FC4C8044970D}" type="slidenum">
              <a:rPr lang="pl-PL" smtClean="0">
                <a:solidFill>
                  <a:prstClr val="black"/>
                </a:solidFill>
              </a:rPr>
              <a:pPr/>
              <a:t>22</a:t>
            </a:fld>
            <a:endParaRPr lang="pl-PL">
              <a:solidFill>
                <a:prstClr val="black"/>
              </a:solidFill>
            </a:endParaRPr>
          </a:p>
        </p:txBody>
      </p:sp>
    </p:spTree>
    <p:extLst>
      <p:ext uri="{BB962C8B-B14F-4D97-AF65-F5344CB8AC3E}">
        <p14:creationId xmlns:p14="http://schemas.microsoft.com/office/powerpoint/2010/main" val="1901338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Dla pyłów stanowiących czynnik chemiczny klasyfikowany według przepisów CLP miarą szkodliwości jest klasyfikacja. Najbardziej szkodliwe są pyły klasyfikowane jako toksyczne, rakotwórcze czy mutagenne. Niebezpieczne są również pyły substancji żrących np. tlenku wapnia czy wodorotlenku sodu. Mniej niebezpieczne są pyły klasyfikowane jako drażniące lub szkodliwe. </a:t>
            </a:r>
          </a:p>
          <a:p>
            <a:pPr>
              <a:lnSpc>
                <a:spcPct val="150000"/>
              </a:lnSpc>
            </a:pPr>
            <a:r>
              <a:rPr lang="pl-PL" sz="1200" dirty="0">
                <a:latin typeface="Arial" panose="020B0604020202020204" pitchFamily="34" charset="0"/>
                <a:cs typeface="Arial" panose="020B0604020202020204" pitchFamily="34" charset="0"/>
              </a:rPr>
              <a:t>Miarą szkodliwości pyłu dla organizmu człowieka może być również wartość określonego w rozporządzeniu  najwyższego dopuszczalnego stężenia. Regułą jest, że im bardziej niebezpieczny dla zdrowia jest dany pył  - tym niższa jest ustalona dla niego wartość NDS.</a:t>
            </a:r>
          </a:p>
          <a:p>
            <a:pPr>
              <a:lnSpc>
                <a:spcPct val="150000"/>
              </a:lnSpc>
            </a:pPr>
            <a:endParaRPr lang="pl-PL" sz="1200" dirty="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10"/>
          </p:nvPr>
        </p:nvSpPr>
        <p:spPr/>
        <p:txBody>
          <a:bodyPr/>
          <a:lstStyle/>
          <a:p>
            <a:fld id="{B70E5355-5394-438D-AD06-FC4C8044970D}" type="slidenum">
              <a:rPr lang="pl-PL" smtClean="0">
                <a:solidFill>
                  <a:prstClr val="black"/>
                </a:solidFill>
              </a:rPr>
              <a:pPr/>
              <a:t>23</a:t>
            </a:fld>
            <a:endParaRPr lang="pl-PL">
              <a:solidFill>
                <a:prstClr val="black"/>
              </a:solidFill>
            </a:endParaRPr>
          </a:p>
        </p:txBody>
      </p:sp>
    </p:spTree>
    <p:extLst>
      <p:ext uri="{BB962C8B-B14F-4D97-AF65-F5344CB8AC3E}">
        <p14:creationId xmlns:p14="http://schemas.microsoft.com/office/powerpoint/2010/main" val="1901338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Zgodnie z definicjami zawartymi w rozporządzeniu w sprawie najwyższych dopuszczalnych stężeń i natężeń czynników szkodliwych dla zdrowia w środowisku pracy:</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Frakcja </a:t>
            </a:r>
            <a:r>
              <a:rPr lang="pl-PL" sz="1200" dirty="0" err="1">
                <a:latin typeface="Arial" panose="020B0604020202020204" pitchFamily="34" charset="0"/>
                <a:cs typeface="Arial" panose="020B0604020202020204" pitchFamily="34" charset="0"/>
              </a:rPr>
              <a:t>wdychalna</a:t>
            </a:r>
            <a:r>
              <a:rPr lang="pl-PL" sz="1200" dirty="0">
                <a:latin typeface="Arial" panose="020B0604020202020204" pitchFamily="34" charset="0"/>
                <a:cs typeface="Arial" panose="020B0604020202020204" pitchFamily="34" charset="0"/>
              </a:rPr>
              <a:t> - frakcja aerozolu wnikająca przez nos i usta, która po zdeponowaniu w drogach oddechowych stwarza zagrożenie dla zdrowia.</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Frakcja </a:t>
            </a:r>
            <a:r>
              <a:rPr lang="pl-PL" sz="1200" dirty="0" err="1">
                <a:latin typeface="Arial" panose="020B0604020202020204" pitchFamily="34" charset="0"/>
                <a:cs typeface="Arial" panose="020B0604020202020204" pitchFamily="34" charset="0"/>
              </a:rPr>
              <a:t>respirabilna</a:t>
            </a:r>
            <a:r>
              <a:rPr lang="pl-PL" sz="1200" dirty="0">
                <a:latin typeface="Arial" panose="020B0604020202020204" pitchFamily="34" charset="0"/>
                <a:cs typeface="Arial" panose="020B0604020202020204" pitchFamily="34" charset="0"/>
              </a:rPr>
              <a:t> - frakcja aerozolu wnikająca do dróg oddechowych, która stwarza zagrożenie dla zdrowia po zdeponowaniu w obszarze wymiany gazowej.</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Włókna </a:t>
            </a:r>
            <a:r>
              <a:rPr lang="pl-PL" sz="1200" dirty="0" err="1">
                <a:latin typeface="Arial" panose="020B0604020202020204" pitchFamily="34" charset="0"/>
                <a:cs typeface="Arial" panose="020B0604020202020204" pitchFamily="34" charset="0"/>
              </a:rPr>
              <a:t>respirabilne</a:t>
            </a:r>
            <a:r>
              <a:rPr lang="pl-PL" sz="1200" dirty="0">
                <a:latin typeface="Arial" panose="020B0604020202020204" pitchFamily="34" charset="0"/>
                <a:cs typeface="Arial" panose="020B0604020202020204" pitchFamily="34" charset="0"/>
              </a:rPr>
              <a:t> - włókna o długości powyżej 5 µm o maksymalnej średnicy poniżej 3 µm i o stosunku długości do średnicy &gt; 3.</a:t>
            </a:r>
          </a:p>
          <a:p>
            <a:endParaRPr lang="pl-PL" dirty="0"/>
          </a:p>
        </p:txBody>
      </p:sp>
      <p:sp>
        <p:nvSpPr>
          <p:cNvPr id="4" name="Symbol zastępczy numeru slajdu 3"/>
          <p:cNvSpPr>
            <a:spLocks noGrp="1"/>
          </p:cNvSpPr>
          <p:nvPr>
            <p:ph type="sldNum" sz="quarter" idx="10"/>
          </p:nvPr>
        </p:nvSpPr>
        <p:spPr/>
        <p:txBody>
          <a:bodyPr/>
          <a:lstStyle/>
          <a:p>
            <a:fld id="{B70E5355-5394-438D-AD06-FC4C8044970D}" type="slidenum">
              <a:rPr lang="pl-PL" smtClean="0">
                <a:solidFill>
                  <a:prstClr val="black"/>
                </a:solidFill>
              </a:rPr>
              <a:pPr/>
              <a:t>24</a:t>
            </a:fld>
            <a:endParaRPr lang="pl-PL">
              <a:solidFill>
                <a:prstClr val="black"/>
              </a:solidFill>
            </a:endParaRPr>
          </a:p>
        </p:txBody>
      </p:sp>
    </p:spTree>
    <p:extLst>
      <p:ext uri="{BB962C8B-B14F-4D97-AF65-F5344CB8AC3E}">
        <p14:creationId xmlns:p14="http://schemas.microsoft.com/office/powerpoint/2010/main" val="1901338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W zależności od zmian anatomopatologicznych podzielono pylice na kolagenowe i niekolagenowe.</a:t>
            </a:r>
          </a:p>
          <a:p>
            <a:pPr>
              <a:lnSpc>
                <a:spcPct val="150000"/>
              </a:lnSpc>
            </a:pPr>
            <a:endParaRPr lang="pl-PL" sz="1200" dirty="0">
              <a:latin typeface="Arial" panose="020B0604020202020204" pitchFamily="34" charset="0"/>
              <a:cs typeface="Arial" panose="020B0604020202020204" pitchFamily="34" charset="0"/>
            </a:endParaRPr>
          </a:p>
          <a:p>
            <a:pPr>
              <a:lnSpc>
                <a:spcPct val="150000"/>
              </a:lnSpc>
            </a:pPr>
            <a:r>
              <a:rPr lang="pl-PL" sz="1200" dirty="0">
                <a:latin typeface="Arial" panose="020B0604020202020204" pitchFamily="34" charset="0"/>
                <a:cs typeface="Arial" panose="020B0604020202020204" pitchFamily="34" charset="0"/>
              </a:rPr>
              <a:t>Pylice kolagenowe wywołane są przez pył o działaniu zwłókniającym (krzemionka, azbest) i charakteryzują się trwałym uszkodzeniem lub zniszczeniem struktury pęcherzyków płucnych oraz włóknieniem typu kolagenowego.</a:t>
            </a:r>
          </a:p>
          <a:p>
            <a:pPr>
              <a:lnSpc>
                <a:spcPct val="150000"/>
              </a:lnSpc>
            </a:pPr>
            <a:r>
              <a:rPr lang="pl-PL" sz="1200" dirty="0">
                <a:latin typeface="Arial" panose="020B0604020202020204" pitchFamily="34" charset="0"/>
                <a:cs typeface="Arial" panose="020B0604020202020204" pitchFamily="34" charset="0"/>
              </a:rPr>
              <a:t>Pylice niekolagenowe są wywoływane przez pyły o słabym działaniu zwłókniającym (tlenek cynku, siarczan baru) typu </a:t>
            </a:r>
            <a:r>
              <a:rPr lang="pl-PL" sz="1200" dirty="0" err="1">
                <a:latin typeface="Arial" panose="020B0604020202020204" pitchFamily="34" charset="0"/>
                <a:cs typeface="Arial" panose="020B0604020202020204" pitchFamily="34" charset="0"/>
              </a:rPr>
              <a:t>retikulinowego</a:t>
            </a:r>
            <a:r>
              <a:rPr lang="pl-PL" sz="1200" dirty="0">
                <a:latin typeface="Arial" panose="020B0604020202020204" pitchFamily="34" charset="0"/>
                <a:cs typeface="Arial" panose="020B0604020202020204" pitchFamily="34" charset="0"/>
              </a:rPr>
              <a:t>, bez zmian w strukturze pęcherzyków płucnych.</a:t>
            </a:r>
          </a:p>
          <a:p>
            <a:pPr>
              <a:lnSpc>
                <a:spcPct val="150000"/>
              </a:lnSpc>
            </a:pPr>
            <a:r>
              <a:rPr lang="pl-PL" sz="1200" dirty="0">
                <a:latin typeface="Arial" panose="020B0604020202020204" pitchFamily="34" charset="0"/>
                <a:cs typeface="Arial" panose="020B0604020202020204" pitchFamily="34" charset="0"/>
              </a:rPr>
              <a:t>(Na podst. Wikipedia „pylica płuc”)</a:t>
            </a:r>
          </a:p>
          <a:p>
            <a:endParaRPr lang="pl-PL" dirty="0"/>
          </a:p>
        </p:txBody>
      </p:sp>
      <p:sp>
        <p:nvSpPr>
          <p:cNvPr id="4" name="Symbol zastępczy numeru slajdu 3"/>
          <p:cNvSpPr>
            <a:spLocks noGrp="1"/>
          </p:cNvSpPr>
          <p:nvPr>
            <p:ph type="sldNum" sz="quarter" idx="10"/>
          </p:nvPr>
        </p:nvSpPr>
        <p:spPr/>
        <p:txBody>
          <a:bodyPr/>
          <a:lstStyle/>
          <a:p>
            <a:fld id="{B70E5355-5394-438D-AD06-FC4C8044970D}" type="slidenum">
              <a:rPr lang="pl-PL" smtClean="0">
                <a:solidFill>
                  <a:prstClr val="black"/>
                </a:solidFill>
              </a:rPr>
              <a:pPr/>
              <a:t>25</a:t>
            </a:fld>
            <a:endParaRPr lang="pl-PL">
              <a:solidFill>
                <a:prstClr val="black"/>
              </a:solidFill>
            </a:endParaRPr>
          </a:p>
        </p:txBody>
      </p:sp>
    </p:spTree>
    <p:extLst>
      <p:ext uri="{BB962C8B-B14F-4D97-AF65-F5344CB8AC3E}">
        <p14:creationId xmlns:p14="http://schemas.microsoft.com/office/powerpoint/2010/main" val="1901338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Ważnym etapem prowadzenia oceny ryzyka jest identyfikacja zagrożenia.</a:t>
            </a:r>
          </a:p>
          <a:p>
            <a:pPr>
              <a:lnSpc>
                <a:spcPct val="150000"/>
              </a:lnSpc>
            </a:pPr>
            <a:r>
              <a:rPr lang="pl-PL" sz="1200" dirty="0">
                <a:latin typeface="Arial" panose="020B0604020202020204" pitchFamily="34" charset="0"/>
                <a:cs typeface="Arial" panose="020B0604020202020204" pitchFamily="34" charset="0"/>
              </a:rPr>
              <a:t>Jeżeli  w prowadzonej ocenie ryzyka zawodowego zidentyfikujemy zagrożenie związane z zapyleniem to musimy dokonać kolejnej bardziej szczegółowej oceny i w pierwszej kolejności ustalić z jakim rodzajem  pyłu mamy do czynienia. Popełnienie błędu na tym etapie może skutkować poważnymi następstwami  z powodu zaakceptowania zbyt wysokiego ryzyka, które powinno być niezwłocznie obniżone.  </a:t>
            </a:r>
          </a:p>
          <a:p>
            <a:pPr>
              <a:lnSpc>
                <a:spcPct val="150000"/>
              </a:lnSpc>
            </a:pPr>
            <a:r>
              <a:rPr lang="pl-PL" sz="1200" dirty="0">
                <a:latin typeface="Arial" panose="020B0604020202020204" pitchFamily="34" charset="0"/>
                <a:cs typeface="Arial" panose="020B0604020202020204" pitchFamily="34" charset="0"/>
              </a:rPr>
              <a:t>Przykładowo szkodliwość pyłu zależy od zawartości krzemionki krystalicznej. Dla pyłu o zawartości krzemionki poniżej 2 %  NDS wynosi 10 mg/m3, a dla pyłu o zawartości krzemionki powyżej 50% NDS dla frakcji </a:t>
            </a:r>
            <a:r>
              <a:rPr lang="pl-PL" sz="1200" dirty="0" err="1">
                <a:latin typeface="Arial" panose="020B0604020202020204" pitchFamily="34" charset="0"/>
                <a:cs typeface="Arial" panose="020B0604020202020204" pitchFamily="34" charset="0"/>
              </a:rPr>
              <a:t>respirabilnej</a:t>
            </a:r>
            <a:r>
              <a:rPr lang="pl-PL" sz="1200" dirty="0">
                <a:latin typeface="Arial" panose="020B0604020202020204" pitchFamily="34" charset="0"/>
                <a:cs typeface="Arial" panose="020B0604020202020204" pitchFamily="34" charset="0"/>
              </a:rPr>
              <a:t> wznosi 0,3 mg/m3. Zmierzone stężenie pyłu </a:t>
            </a:r>
            <a:r>
              <a:rPr lang="pl-PL" sz="1200" dirty="0" err="1">
                <a:latin typeface="Arial" panose="020B0604020202020204" pitchFamily="34" charset="0"/>
                <a:cs typeface="Arial" panose="020B0604020202020204" pitchFamily="34" charset="0"/>
              </a:rPr>
              <a:t>respirabilnego</a:t>
            </a:r>
            <a:r>
              <a:rPr lang="pl-PL" sz="1200" dirty="0">
                <a:latin typeface="Arial" panose="020B0604020202020204" pitchFamily="34" charset="0"/>
                <a:cs typeface="Arial" panose="020B0604020202020204" pitchFamily="34" charset="0"/>
              </a:rPr>
              <a:t> wynoszące 2 mg/m3 w jednym wypadku wskazuje na małe ryzyko, a w drugim na około 7-krotne przekroczenie.</a:t>
            </a:r>
          </a:p>
          <a:p>
            <a:endParaRPr lang="pl-PL" dirty="0"/>
          </a:p>
        </p:txBody>
      </p:sp>
      <p:sp>
        <p:nvSpPr>
          <p:cNvPr id="4" name="Symbol zastępczy numeru slajdu 3"/>
          <p:cNvSpPr>
            <a:spLocks noGrp="1"/>
          </p:cNvSpPr>
          <p:nvPr>
            <p:ph type="sldNum" sz="quarter" idx="10"/>
          </p:nvPr>
        </p:nvSpPr>
        <p:spPr/>
        <p:txBody>
          <a:bodyPr/>
          <a:lstStyle/>
          <a:p>
            <a:fld id="{B70E5355-5394-438D-AD06-FC4C8044970D}" type="slidenum">
              <a:rPr lang="pl-PL" smtClean="0">
                <a:solidFill>
                  <a:prstClr val="black"/>
                </a:solidFill>
              </a:rPr>
              <a:pPr/>
              <a:t>26</a:t>
            </a:fld>
            <a:endParaRPr lang="pl-PL">
              <a:solidFill>
                <a:prstClr val="black"/>
              </a:solidFill>
            </a:endParaRPr>
          </a:p>
        </p:txBody>
      </p:sp>
    </p:spTree>
    <p:extLst>
      <p:ext uri="{BB962C8B-B14F-4D97-AF65-F5344CB8AC3E}">
        <p14:creationId xmlns:p14="http://schemas.microsoft.com/office/powerpoint/2010/main" val="1901338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Najistotniejszą drogą wchłaniania substancji chemicznych w warunkach przemysłowych jest układ oddechowy, a zatem najbardziej wiarygodną metodą oceny narażenia zawodowego na te substancje są pomiary ich stężeń w powietrzu na stanowiskach pracy. Jest to zadanie trudne i wymagające wysokich kwalifikacji ze względu na znaczną liczbę czynników chemicznych, złożoność procesów technologicznych i zmienność stężeń oznaczanych substancji w powietrzu. </a:t>
            </a:r>
          </a:p>
          <a:p>
            <a:pPr>
              <a:lnSpc>
                <a:spcPct val="150000"/>
              </a:lnSpc>
            </a:pPr>
            <a:r>
              <a:rPr lang="pl-PL" sz="1200" dirty="0">
                <a:latin typeface="Arial" panose="020B0604020202020204" pitchFamily="34" charset="0"/>
                <a:cs typeface="Arial" panose="020B0604020202020204" pitchFamily="34" charset="0"/>
              </a:rPr>
              <a:t>W przypadku narażenia inhalacyjnego sytuacja jest w wielu wypadkach stosunkowo prosta i ryzyko oceniamy na podstawie przyrównania zmierzonych wartości stężeń szkodliwych substancji chemicznych z wartościami stężeń dopuszczalnych ustalonych przepisami o NDS. </a:t>
            </a:r>
          </a:p>
          <a:p>
            <a:endParaRPr lang="pl-PL" dirty="0"/>
          </a:p>
        </p:txBody>
      </p:sp>
      <p:sp>
        <p:nvSpPr>
          <p:cNvPr id="4" name="Symbol zastępczy numeru slajdu 3"/>
          <p:cNvSpPr>
            <a:spLocks noGrp="1"/>
          </p:cNvSpPr>
          <p:nvPr>
            <p:ph type="sldNum" sz="quarter" idx="10"/>
          </p:nvPr>
        </p:nvSpPr>
        <p:spPr/>
        <p:txBody>
          <a:bodyPr/>
          <a:lstStyle/>
          <a:p>
            <a:fld id="{B70E5355-5394-438D-AD06-FC4C8044970D}" type="slidenum">
              <a:rPr lang="pl-PL" smtClean="0">
                <a:solidFill>
                  <a:prstClr val="black"/>
                </a:solidFill>
              </a:rPr>
              <a:pPr/>
              <a:t>27</a:t>
            </a:fld>
            <a:endParaRPr lang="pl-PL">
              <a:solidFill>
                <a:prstClr val="black"/>
              </a:solidFill>
            </a:endParaRPr>
          </a:p>
        </p:txBody>
      </p:sp>
    </p:spTree>
    <p:extLst>
      <p:ext uri="{BB962C8B-B14F-4D97-AF65-F5344CB8AC3E}">
        <p14:creationId xmlns:p14="http://schemas.microsoft.com/office/powerpoint/2010/main" val="1901338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W przypadku narażenia inhalacyjnego skala narażenia zależy od wielkości dawki niebezpiecznej substancji wchłoniętej przez organizm człowieka. Im większa dawka tym większe zagrożenie dla zdrowia pracownika. </a:t>
            </a:r>
          </a:p>
          <a:p>
            <a:pPr>
              <a:lnSpc>
                <a:spcPct val="150000"/>
              </a:lnSpc>
            </a:pPr>
            <a:r>
              <a:rPr lang="pl-PL" sz="1200" dirty="0">
                <a:latin typeface="Arial" panose="020B0604020202020204" pitchFamily="34" charset="0"/>
                <a:cs typeface="Arial" panose="020B0604020202020204" pitchFamily="34" charset="0"/>
              </a:rPr>
              <a:t>Wchłonięta dawka zależy od wielu czynników , przede wszystkim od:</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stężenia substancji w powietrzu,</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czasu narażenia,</a:t>
            </a:r>
          </a:p>
          <a:p>
            <a:pPr marL="342900" indent="-342900">
              <a:lnSpc>
                <a:spcPct val="150000"/>
              </a:lnSpc>
              <a:buFont typeface="Wingdings" panose="05000000000000000000" pitchFamily="2" charset="2"/>
              <a:buChar char="§"/>
            </a:pPr>
            <a:r>
              <a:rPr lang="pl-PL" sz="1200" dirty="0">
                <a:latin typeface="Arial" panose="020B0604020202020204" pitchFamily="34" charset="0"/>
                <a:cs typeface="Arial" panose="020B0604020202020204" pitchFamily="34" charset="0"/>
              </a:rPr>
              <a:t>poziomu wentylacji płuc.</a:t>
            </a:r>
          </a:p>
          <a:p>
            <a:pPr>
              <a:lnSpc>
                <a:spcPct val="150000"/>
              </a:lnSpc>
            </a:pPr>
            <a:r>
              <a:rPr lang="pl-PL" sz="1200" dirty="0">
                <a:latin typeface="Arial" panose="020B0604020202020204" pitchFamily="34" charset="0"/>
                <a:cs typeface="Arial" panose="020B0604020202020204" pitchFamily="34" charset="0"/>
              </a:rPr>
              <a:t>Stężenie substancji niebezpiecznej w powietrzu możemy zmierzyć, podobnie sporządzając fotografię dnia pracy  możemy ustalić czas narażenia, co pozwoli na obliczenie stężenia ważonego w czasie. Poziom wentylacji płuc zależy w dużej mierze od wysiłku fizycznego im cięższa praca tym większa wentylacja i większa dawka substancji wprowadzona do płuc.</a:t>
            </a:r>
          </a:p>
          <a:p>
            <a:endParaRPr lang="pl-PL" dirty="0"/>
          </a:p>
        </p:txBody>
      </p:sp>
      <p:sp>
        <p:nvSpPr>
          <p:cNvPr id="4" name="Symbol zastępczy numeru slajdu 3"/>
          <p:cNvSpPr>
            <a:spLocks noGrp="1"/>
          </p:cNvSpPr>
          <p:nvPr>
            <p:ph type="sldNum" sz="quarter" idx="10"/>
          </p:nvPr>
        </p:nvSpPr>
        <p:spPr/>
        <p:txBody>
          <a:bodyPr/>
          <a:lstStyle/>
          <a:p>
            <a:fld id="{B70E5355-5394-438D-AD06-FC4C8044970D}" type="slidenum">
              <a:rPr lang="pl-PL" smtClean="0">
                <a:solidFill>
                  <a:prstClr val="black"/>
                </a:solidFill>
              </a:rPr>
              <a:pPr/>
              <a:t>28</a:t>
            </a:fld>
            <a:endParaRPr lang="pl-PL">
              <a:solidFill>
                <a:prstClr val="black"/>
              </a:solidFill>
            </a:endParaRPr>
          </a:p>
        </p:txBody>
      </p:sp>
    </p:spTree>
    <p:extLst>
      <p:ext uri="{BB962C8B-B14F-4D97-AF65-F5344CB8AC3E}">
        <p14:creationId xmlns:p14="http://schemas.microsoft.com/office/powerpoint/2010/main" val="1901338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70E5355-5394-438D-AD06-FC4C8044970D}" type="slidenum">
              <a:rPr lang="pl-PL" smtClean="0"/>
              <a:t>29</a:t>
            </a:fld>
            <a:endParaRPr lang="pl-PL"/>
          </a:p>
        </p:txBody>
      </p:sp>
    </p:spTree>
    <p:extLst>
      <p:ext uri="{BB962C8B-B14F-4D97-AF65-F5344CB8AC3E}">
        <p14:creationId xmlns:p14="http://schemas.microsoft.com/office/powerpoint/2010/main" val="349275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W potocznym rozumieniu pył to na tyle drobne cząstki ciała stałego, że mogą stosunkowo długo unosić się w powietrzu. Przepisy dotyczące bezpieczeństwa i higieny pracy nie definiują pojęcia pyłu. Jedynie rozporządzenie </a:t>
            </a:r>
            <a:r>
              <a:rPr lang="pl-PL" sz="1200" dirty="0" err="1">
                <a:latin typeface="Arial" panose="020B0604020202020204" pitchFamily="34" charset="0"/>
                <a:cs typeface="Arial" panose="020B0604020202020204" pitchFamily="34" charset="0"/>
              </a:rPr>
              <a:t>MPiPS</a:t>
            </a:r>
            <a:r>
              <a:rPr lang="pl-PL" sz="1200" dirty="0">
                <a:latin typeface="Arial" panose="020B0604020202020204" pitchFamily="34" charset="0"/>
                <a:cs typeface="Arial" panose="020B0604020202020204" pitchFamily="34" charset="0"/>
              </a:rPr>
              <a:t> z dnia 6 czerwca 2014 r. </a:t>
            </a:r>
            <a:r>
              <a:rPr lang="pl-PL" sz="1200" i="1" dirty="0">
                <a:latin typeface="Arial" panose="020B0604020202020204" pitchFamily="34" charset="0"/>
                <a:cs typeface="Arial" panose="020B0604020202020204" pitchFamily="34" charset="0"/>
              </a:rPr>
              <a:t>w sprawie najwyższych dopuszczalnych stężeń i natężeń czynników szkodliwych dla zdrowia w środowisku pracy </a:t>
            </a:r>
            <a:r>
              <a:rPr lang="pl-PL" sz="1200" dirty="0">
                <a:latin typeface="Arial" panose="020B0604020202020204" pitchFamily="34" charset="0"/>
                <a:cs typeface="Arial" panose="020B0604020202020204" pitchFamily="34" charset="0"/>
              </a:rPr>
              <a:t>zawiera zapis, że „definicja frakcji </a:t>
            </a:r>
            <a:r>
              <a:rPr lang="pl-PL" sz="1200" dirty="0" err="1">
                <a:latin typeface="Arial" panose="020B0604020202020204" pitchFamily="34" charset="0"/>
                <a:cs typeface="Arial" panose="020B0604020202020204" pitchFamily="34" charset="0"/>
              </a:rPr>
              <a:t>wdychalnej</a:t>
            </a:r>
            <a:r>
              <a:rPr lang="pl-PL" sz="1200" dirty="0">
                <a:latin typeface="Arial" panose="020B0604020202020204" pitchFamily="34" charset="0"/>
                <a:cs typeface="Arial" panose="020B0604020202020204" pitchFamily="34" charset="0"/>
              </a:rPr>
              <a:t> odpowiada definicji pyłu całkowitego” i definiuje frakcję </a:t>
            </a:r>
            <a:r>
              <a:rPr lang="pl-PL" sz="1200" dirty="0" err="1">
                <a:latin typeface="Arial" panose="020B0604020202020204" pitchFamily="34" charset="0"/>
                <a:cs typeface="Arial" panose="020B0604020202020204" pitchFamily="34" charset="0"/>
              </a:rPr>
              <a:t>wdychalną</a:t>
            </a:r>
            <a:r>
              <a:rPr lang="pl-PL" sz="1200" dirty="0">
                <a:latin typeface="Arial" panose="020B0604020202020204" pitchFamily="34" charset="0"/>
                <a:cs typeface="Arial" panose="020B0604020202020204" pitchFamily="34" charset="0"/>
              </a:rPr>
              <a:t> – „frakcja aerozolu wnikająca przez nos i usta, która po zdeponowaniu w drogach oddechowych stwarza zagrożenie dla zdrowia”. Biologiczne oddziaływanie pyłów na organizm człowieka uzależnione jest przede wszystkim od wielkości ziaren, od stężenia, składu chemicznego, charakteru działania, czyli wywołanych skutków, i sposobu przenikania do organizmu.</a:t>
            </a:r>
          </a:p>
        </p:txBody>
      </p:sp>
      <p:sp>
        <p:nvSpPr>
          <p:cNvPr id="4" name="Symbol zastępczy numeru slajdu 3"/>
          <p:cNvSpPr>
            <a:spLocks noGrp="1"/>
          </p:cNvSpPr>
          <p:nvPr>
            <p:ph type="sldNum" sz="quarter" idx="10"/>
          </p:nvPr>
        </p:nvSpPr>
        <p:spPr/>
        <p:txBody>
          <a:bodyPr/>
          <a:lstStyle/>
          <a:p>
            <a:fld id="{B70E5355-5394-438D-AD06-FC4C8044970D}" type="slidenum">
              <a:rPr lang="pl-PL" smtClean="0">
                <a:solidFill>
                  <a:prstClr val="black"/>
                </a:solidFill>
              </a:rPr>
              <a:pPr/>
              <a:t>3</a:t>
            </a:fld>
            <a:endParaRPr lang="pl-PL">
              <a:solidFill>
                <a:prstClr val="black"/>
              </a:solidFill>
            </a:endParaRPr>
          </a:p>
        </p:txBody>
      </p:sp>
    </p:spTree>
    <p:extLst>
      <p:ext uri="{BB962C8B-B14F-4D97-AF65-F5344CB8AC3E}">
        <p14:creationId xmlns:p14="http://schemas.microsoft.com/office/powerpoint/2010/main" val="190133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70E5355-5394-438D-AD06-FC4C8044970D}" type="slidenum">
              <a:rPr lang="pl-PL" smtClean="0"/>
              <a:t>4</a:t>
            </a:fld>
            <a:endParaRPr lang="pl-PL"/>
          </a:p>
        </p:txBody>
      </p:sp>
    </p:spTree>
    <p:extLst>
      <p:ext uri="{BB962C8B-B14F-4D97-AF65-F5344CB8AC3E}">
        <p14:creationId xmlns:p14="http://schemas.microsoft.com/office/powerpoint/2010/main" val="190133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Należy pamiętać, że pyły mogą stwarzać zagrożenie związane z możliwością powstania atmosfery wybuchowej. Dotyczy to w szczególności pyłów takich jak: pył węglowy (w kopalniach, elektrowniach, elektrociepłowniach), pył drzewny (zakłady przetwórstwa drewna, fabryki mebli, itd.), pył aluminium (zakłady produkcji betonu komórkowego, produkcja wyrobów z aluminium), pyłów organicznych (cukier, mąka, itp.), pyły palnych surowców chemicznych np. siarki.</a:t>
            </a:r>
            <a:r>
              <a:rPr lang="pl-PL" sz="1200" baseline="0" dirty="0">
                <a:latin typeface="Arial" panose="020B0604020202020204" pitchFamily="34" charset="0"/>
                <a:cs typeface="Arial" panose="020B0604020202020204" pitchFamily="34" charset="0"/>
              </a:rPr>
              <a:t> </a:t>
            </a:r>
            <a:r>
              <a:rPr lang="pl-PL" sz="1200" dirty="0">
                <a:latin typeface="Arial" panose="020B0604020202020204" pitchFamily="34" charset="0"/>
                <a:cs typeface="Arial" panose="020B0604020202020204" pitchFamily="34" charset="0"/>
              </a:rPr>
              <a:t>Należy wtedy zapobiegać wybuchom i zapewnić ochronę przed ich skutkami. Pracodawca powinien stosować, odpowiednie do rodzaju działalności, techniczne lub organizacyjne środki ochronne i spełnić wymagania przepisu </a:t>
            </a:r>
            <a:r>
              <a:rPr lang="pl-PL" sz="1200" dirty="0" err="1">
                <a:latin typeface="Arial" panose="020B0604020202020204" pitchFamily="34" charset="0"/>
                <a:cs typeface="Arial" panose="020B0604020202020204" pitchFamily="34" charset="0"/>
              </a:rPr>
              <a:t>rozp</a:t>
            </a:r>
            <a:r>
              <a:rPr lang="pl-PL" sz="1200" dirty="0">
                <a:latin typeface="Arial" panose="020B0604020202020204" pitchFamily="34" charset="0"/>
                <a:cs typeface="Arial" panose="020B0604020202020204" pitchFamily="34" charset="0"/>
              </a:rPr>
              <a:t>. Ministra Gospodarki z dnia 8 lipca 2010 r. w sprawie minimalnych wymagań, dotyczących bezpieczeństwa i higieny pracy, związanych z możliwością wystąpienia w miejscu pracy atmosfery wybuchowej.</a:t>
            </a:r>
          </a:p>
        </p:txBody>
      </p:sp>
      <p:sp>
        <p:nvSpPr>
          <p:cNvPr id="4" name="Symbol zastępczy numeru slajdu 3"/>
          <p:cNvSpPr>
            <a:spLocks noGrp="1"/>
          </p:cNvSpPr>
          <p:nvPr>
            <p:ph type="sldNum" sz="quarter" idx="10"/>
          </p:nvPr>
        </p:nvSpPr>
        <p:spPr/>
        <p:txBody>
          <a:bodyPr/>
          <a:lstStyle/>
          <a:p>
            <a:fld id="{B70E5355-5394-438D-AD06-FC4C8044970D}" type="slidenum">
              <a:rPr lang="pl-PL" smtClean="0"/>
              <a:t>5</a:t>
            </a:fld>
            <a:endParaRPr lang="pl-PL"/>
          </a:p>
        </p:txBody>
      </p:sp>
    </p:spTree>
    <p:extLst>
      <p:ext uri="{BB962C8B-B14F-4D97-AF65-F5344CB8AC3E}">
        <p14:creationId xmlns:p14="http://schemas.microsoft.com/office/powerpoint/2010/main" val="190133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Pyły można podzielić - ze względu na rodzaj działania biologicznego, szkodliwego dla człowieka - na pyły o działaniu: drażniącym, zwłókniającym, kancerogennym i alergizującym.</a:t>
            </a:r>
            <a:r>
              <a:rPr lang="pl-PL" sz="1200" baseline="0" dirty="0">
                <a:latin typeface="Arial" panose="020B0604020202020204" pitchFamily="34" charset="0"/>
                <a:cs typeface="Arial" panose="020B0604020202020204" pitchFamily="34" charset="0"/>
              </a:rPr>
              <a:t> </a:t>
            </a:r>
            <a:r>
              <a:rPr lang="pl-PL" sz="1200" dirty="0">
                <a:latin typeface="Arial" panose="020B0604020202020204" pitchFamily="34" charset="0"/>
                <a:cs typeface="Arial" panose="020B0604020202020204" pitchFamily="34" charset="0"/>
              </a:rPr>
              <a:t>Jedną z najczęściej obecnie występujących chorób zawodowych w Polsce jest pylica płuc. Pylica płuc to przewlekła choroba układu oddechowego, wywołana długotrwałym wdychaniem pyłów. Charakteryzuje się występowaniem przewlekłego zapalenia oskrzeli i postępowej rozedmy płuc, z czasem dochodzi do powstania serca płucnego i niewydolności krążenia.</a:t>
            </a:r>
          </a:p>
        </p:txBody>
      </p:sp>
      <p:sp>
        <p:nvSpPr>
          <p:cNvPr id="4" name="Symbol zastępczy numeru slajdu 3"/>
          <p:cNvSpPr>
            <a:spLocks noGrp="1"/>
          </p:cNvSpPr>
          <p:nvPr>
            <p:ph type="sldNum" sz="quarter" idx="10"/>
          </p:nvPr>
        </p:nvSpPr>
        <p:spPr/>
        <p:txBody>
          <a:bodyPr/>
          <a:lstStyle/>
          <a:p>
            <a:fld id="{B70E5355-5394-438D-AD06-FC4C8044970D}" type="slidenum">
              <a:rPr lang="pl-PL" smtClean="0">
                <a:solidFill>
                  <a:prstClr val="black"/>
                </a:solidFill>
              </a:rPr>
              <a:pPr/>
              <a:t>6</a:t>
            </a:fld>
            <a:endParaRPr lang="pl-PL">
              <a:solidFill>
                <a:prstClr val="black"/>
              </a:solidFill>
            </a:endParaRPr>
          </a:p>
        </p:txBody>
      </p:sp>
    </p:spTree>
    <p:extLst>
      <p:ext uri="{BB962C8B-B14F-4D97-AF65-F5344CB8AC3E}">
        <p14:creationId xmlns:p14="http://schemas.microsoft.com/office/powerpoint/2010/main" val="190133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70E5355-5394-438D-AD06-FC4C8044970D}" type="slidenum">
              <a:rPr lang="pl-PL" smtClean="0">
                <a:solidFill>
                  <a:prstClr val="black"/>
                </a:solidFill>
              </a:rPr>
              <a:pPr/>
              <a:t>7</a:t>
            </a:fld>
            <a:endParaRPr lang="pl-PL">
              <a:solidFill>
                <a:prstClr val="black"/>
              </a:solidFill>
            </a:endParaRPr>
          </a:p>
        </p:txBody>
      </p:sp>
    </p:spTree>
    <p:extLst>
      <p:ext uri="{BB962C8B-B14F-4D97-AF65-F5344CB8AC3E}">
        <p14:creationId xmlns:p14="http://schemas.microsoft.com/office/powerpoint/2010/main" val="3379393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Kodeks pracy, czyli ustawa z dnia 26 czerwca 1974 r. - Kodeks pracy (Dz. U. z 2014r. poz. 1502 ze zmianami z Dz. U. z 2014r. poz. 1662), stanowi zbiór przepisów regulujących prawa i obowiązki objęte stosunkiem pracy w odniesieniu do wszystkich pracowników, bez względu na podstawę prawną ich zatrudnienia. </a:t>
            </a:r>
            <a:r>
              <a:rPr lang="pl-PL" sz="1200" baseline="0" dirty="0">
                <a:latin typeface="Arial" panose="020B0604020202020204" pitchFamily="34" charset="0"/>
                <a:cs typeface="Arial" panose="020B0604020202020204" pitchFamily="34" charset="0"/>
              </a:rPr>
              <a:t> </a:t>
            </a:r>
            <a:r>
              <a:rPr lang="pl-PL" sz="1200" dirty="0">
                <a:latin typeface="Arial" panose="020B0604020202020204" pitchFamily="34" charset="0"/>
                <a:cs typeface="Arial" panose="020B0604020202020204" pitchFamily="34" charset="0"/>
              </a:rPr>
              <a:t>Zgodnie z postanowieniem art. 15 kodeksu pracy pracodawca jest obowiązany zapewnić pracownikom bezpieczne i higieniczne warunki pracy.</a:t>
            </a:r>
          </a:p>
        </p:txBody>
      </p:sp>
      <p:sp>
        <p:nvSpPr>
          <p:cNvPr id="4" name="Symbol zastępczy numeru slajdu 3"/>
          <p:cNvSpPr>
            <a:spLocks noGrp="1"/>
          </p:cNvSpPr>
          <p:nvPr>
            <p:ph type="sldNum" sz="quarter" idx="10"/>
          </p:nvPr>
        </p:nvSpPr>
        <p:spPr/>
        <p:txBody>
          <a:bodyPr/>
          <a:lstStyle/>
          <a:p>
            <a:fld id="{B70E5355-5394-438D-AD06-FC4C8044970D}" type="slidenum">
              <a:rPr lang="pl-PL" smtClean="0">
                <a:solidFill>
                  <a:prstClr val="black"/>
                </a:solidFill>
              </a:rPr>
              <a:pPr/>
              <a:t>8</a:t>
            </a:fld>
            <a:endParaRPr lang="pl-PL">
              <a:solidFill>
                <a:prstClr val="black"/>
              </a:solidFill>
            </a:endParaRPr>
          </a:p>
        </p:txBody>
      </p:sp>
    </p:spTree>
    <p:extLst>
      <p:ext uri="{BB962C8B-B14F-4D97-AF65-F5344CB8AC3E}">
        <p14:creationId xmlns:p14="http://schemas.microsoft.com/office/powerpoint/2010/main" val="190133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sz="1200" dirty="0">
                <a:latin typeface="Arial" panose="020B0604020202020204" pitchFamily="34" charset="0"/>
                <a:cs typeface="Arial" panose="020B0604020202020204" pitchFamily="34" charset="0"/>
              </a:rPr>
              <a:t>Art. 207. § 2. Pracodawca jest obowiązany chronić zdrowie i życie pracowników przez zapewnienie bezpiecznych i higienicznych warunków pracy przy odpowiednim wykorzystaniu osiągnięć nauki i techniki. W szczególności pracodawca jest obowiązany:</a:t>
            </a:r>
          </a:p>
          <a:p>
            <a:pPr>
              <a:lnSpc>
                <a:spcPct val="150000"/>
              </a:lnSpc>
            </a:pPr>
            <a:r>
              <a:rPr lang="pl-PL" sz="1200" dirty="0">
                <a:latin typeface="Arial" panose="020B0604020202020204" pitchFamily="34" charset="0"/>
                <a:cs typeface="Arial" panose="020B0604020202020204" pitchFamily="34" charset="0"/>
              </a:rPr>
              <a:t>1)   organizować pracę w sposób zapewniający bezpieczne i higieniczne warunki pracy;</a:t>
            </a:r>
          </a:p>
          <a:p>
            <a:pPr>
              <a:lnSpc>
                <a:spcPct val="150000"/>
              </a:lnSpc>
            </a:pPr>
            <a:r>
              <a:rPr lang="pl-PL" sz="1200" dirty="0">
                <a:latin typeface="Arial" panose="020B0604020202020204" pitchFamily="34" charset="0"/>
                <a:cs typeface="Arial" panose="020B0604020202020204" pitchFamily="34" charset="0"/>
              </a:rPr>
              <a:t>2)   zapewniać przestrzeganie w zakładzie pracy przepisów oraz zasad bezpieczeństwa i higieny pracy, wydawać polecenia usunięcia uchybień w tym zakresie oraz kontrolować wykonanie tych poleceń;</a:t>
            </a:r>
          </a:p>
          <a:p>
            <a:pPr>
              <a:lnSpc>
                <a:spcPct val="150000"/>
              </a:lnSpc>
            </a:pPr>
            <a:r>
              <a:rPr lang="pl-PL" sz="1200" dirty="0">
                <a:latin typeface="Arial" panose="020B0604020202020204" pitchFamily="34" charset="0"/>
                <a:cs typeface="Arial" panose="020B0604020202020204" pitchFamily="34" charset="0"/>
              </a:rPr>
              <a:t>3)   reagować na potrzeby w zakresie zapewnienia bezpieczeństwa i higieny pracy oraz dostosowywać środki podejmowane w celu doskonalenia istniejącego poziomu ochrony zdrowia i życia pracowników, biorąc pod uwagę zmieniające się warunki wykonywania pracy.</a:t>
            </a:r>
          </a:p>
          <a:p>
            <a:endParaRPr lang="pl-PL" dirty="0"/>
          </a:p>
        </p:txBody>
      </p:sp>
      <p:sp>
        <p:nvSpPr>
          <p:cNvPr id="4" name="Symbol zastępczy numeru slajdu 3"/>
          <p:cNvSpPr>
            <a:spLocks noGrp="1"/>
          </p:cNvSpPr>
          <p:nvPr>
            <p:ph type="sldNum" sz="quarter" idx="10"/>
          </p:nvPr>
        </p:nvSpPr>
        <p:spPr/>
        <p:txBody>
          <a:bodyPr/>
          <a:lstStyle/>
          <a:p>
            <a:fld id="{B70E5355-5394-438D-AD06-FC4C8044970D}" type="slidenum">
              <a:rPr lang="pl-PL" smtClean="0"/>
              <a:t>9</a:t>
            </a:fld>
            <a:endParaRPr lang="pl-PL"/>
          </a:p>
        </p:txBody>
      </p:sp>
    </p:spTree>
    <p:extLst>
      <p:ext uri="{BB962C8B-B14F-4D97-AF65-F5344CB8AC3E}">
        <p14:creationId xmlns:p14="http://schemas.microsoft.com/office/powerpoint/2010/main" val="1901338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A1C5E38C-C6A8-45C2-9B4A-11CE724ADCC8}" type="datetime1">
              <a:rPr lang="pl-PL" smtClean="0"/>
              <a:t>28.04.2020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BDF1AA-B439-4E0D-A4C8-76CF53753451}" type="slidenum">
              <a:rPr lang="pl-PL" smtClean="0"/>
              <a:t>‹#›</a:t>
            </a:fld>
            <a:endParaRPr lang="pl-PL"/>
          </a:p>
        </p:txBody>
      </p:sp>
    </p:spTree>
    <p:extLst>
      <p:ext uri="{BB962C8B-B14F-4D97-AF65-F5344CB8AC3E}">
        <p14:creationId xmlns:p14="http://schemas.microsoft.com/office/powerpoint/2010/main" val="487422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BF06555-E439-4213-96D8-0354B4B2286F}" type="datetime1">
              <a:rPr lang="pl-PL" smtClean="0"/>
              <a:t>28.04.2020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BDF1AA-B439-4E0D-A4C8-76CF53753451}" type="slidenum">
              <a:rPr lang="pl-PL" smtClean="0"/>
              <a:t>‹#›</a:t>
            </a:fld>
            <a:endParaRPr lang="pl-PL"/>
          </a:p>
        </p:txBody>
      </p:sp>
    </p:spTree>
    <p:extLst>
      <p:ext uri="{BB962C8B-B14F-4D97-AF65-F5344CB8AC3E}">
        <p14:creationId xmlns:p14="http://schemas.microsoft.com/office/powerpoint/2010/main" val="1476823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A4F1730-91A1-4F28-A60F-CF0EC1DD6144}" type="datetime1">
              <a:rPr lang="pl-PL" smtClean="0"/>
              <a:t>28.04.2020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BDF1AA-B439-4E0D-A4C8-76CF53753451}" type="slidenum">
              <a:rPr lang="pl-PL" smtClean="0"/>
              <a:t>‹#›</a:t>
            </a:fld>
            <a:endParaRPr lang="pl-PL"/>
          </a:p>
        </p:txBody>
      </p:sp>
    </p:spTree>
    <p:extLst>
      <p:ext uri="{BB962C8B-B14F-4D97-AF65-F5344CB8AC3E}">
        <p14:creationId xmlns:p14="http://schemas.microsoft.com/office/powerpoint/2010/main" val="1762595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A1C5E38C-C6A8-45C2-9B4A-11CE724ADCC8}" type="datetime1">
              <a:rPr lang="pl-PL" smtClean="0">
                <a:solidFill>
                  <a:prstClr val="black">
                    <a:tint val="75000"/>
                  </a:prstClr>
                </a:solidFill>
              </a:rPr>
              <a:pPr/>
              <a:t>28.04.2020</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A9BDF1AA-B439-4E0D-A4C8-76CF5375345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0070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731D00B-89BB-402D-ABE0-F67007C621FE}" type="datetime1">
              <a:rPr lang="pl-PL" smtClean="0">
                <a:solidFill>
                  <a:prstClr val="black">
                    <a:tint val="75000"/>
                  </a:prstClr>
                </a:solidFill>
              </a:rPr>
              <a:pPr/>
              <a:t>28.04.2020</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A9BDF1AA-B439-4E0D-A4C8-76CF5375345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61945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A0A39B51-6CE1-4AB8-B2B9-D0F91130FC47}" type="datetime1">
              <a:rPr lang="pl-PL" smtClean="0">
                <a:solidFill>
                  <a:prstClr val="black">
                    <a:tint val="75000"/>
                  </a:prstClr>
                </a:solidFill>
              </a:rPr>
              <a:pPr/>
              <a:t>28.04.2020</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A9BDF1AA-B439-4E0D-A4C8-76CF5375345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059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E65847AC-D481-40C5-8C1E-847EE000D43A}" type="datetime1">
              <a:rPr lang="pl-PL" smtClean="0">
                <a:solidFill>
                  <a:prstClr val="black">
                    <a:tint val="75000"/>
                  </a:prstClr>
                </a:solidFill>
              </a:rPr>
              <a:pPr/>
              <a:t>28.04.2020</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A9BDF1AA-B439-4E0D-A4C8-76CF5375345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39667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E76E1CF8-0660-4ED7-ABBF-BA749CA3BDEA}" type="datetime1">
              <a:rPr lang="pl-PL" smtClean="0">
                <a:solidFill>
                  <a:prstClr val="black">
                    <a:tint val="75000"/>
                  </a:prstClr>
                </a:solidFill>
              </a:rPr>
              <a:pPr/>
              <a:t>28.04.2020</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A9BDF1AA-B439-4E0D-A4C8-76CF5375345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32947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4B7B065A-1B30-4886-AB0D-776E8EEC6861}" type="datetime1">
              <a:rPr lang="pl-PL" smtClean="0">
                <a:solidFill>
                  <a:prstClr val="black">
                    <a:tint val="75000"/>
                  </a:prstClr>
                </a:solidFill>
              </a:rPr>
              <a:pPr/>
              <a:t>28.04.2020</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A9BDF1AA-B439-4E0D-A4C8-76CF5375345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22150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BA52CA8-EB72-480B-9D06-F493358A43C8}" type="datetime1">
              <a:rPr lang="pl-PL" smtClean="0">
                <a:solidFill>
                  <a:prstClr val="black">
                    <a:tint val="75000"/>
                  </a:prstClr>
                </a:solidFill>
              </a:rPr>
              <a:pPr/>
              <a:t>28.04.2020</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A9BDF1AA-B439-4E0D-A4C8-76CF5375345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2367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21391DE3-3BE3-441F-AB5E-6EAC2E636149}" type="datetime1">
              <a:rPr lang="pl-PL" smtClean="0">
                <a:solidFill>
                  <a:prstClr val="black">
                    <a:tint val="75000"/>
                  </a:prstClr>
                </a:solidFill>
              </a:rPr>
              <a:pPr/>
              <a:t>28.04.2020</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A9BDF1AA-B439-4E0D-A4C8-76CF5375345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10770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731D00B-89BB-402D-ABE0-F67007C621FE}" type="datetime1">
              <a:rPr lang="pl-PL" smtClean="0"/>
              <a:t>28.04.2020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BDF1AA-B439-4E0D-A4C8-76CF53753451}" type="slidenum">
              <a:rPr lang="pl-PL" smtClean="0"/>
              <a:t>‹#›</a:t>
            </a:fld>
            <a:endParaRPr lang="pl-PL"/>
          </a:p>
        </p:txBody>
      </p:sp>
    </p:spTree>
    <p:extLst>
      <p:ext uri="{BB962C8B-B14F-4D97-AF65-F5344CB8AC3E}">
        <p14:creationId xmlns:p14="http://schemas.microsoft.com/office/powerpoint/2010/main" val="1659183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1A70560-49A0-4834-9B7B-FFF9CAC2BB82}" type="datetime1">
              <a:rPr lang="pl-PL" smtClean="0">
                <a:solidFill>
                  <a:prstClr val="black">
                    <a:tint val="75000"/>
                  </a:prstClr>
                </a:solidFill>
              </a:rPr>
              <a:pPr/>
              <a:t>28.04.2020</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A9BDF1AA-B439-4E0D-A4C8-76CF5375345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03919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BF06555-E439-4213-96D8-0354B4B2286F}" type="datetime1">
              <a:rPr lang="pl-PL" smtClean="0">
                <a:solidFill>
                  <a:prstClr val="black">
                    <a:tint val="75000"/>
                  </a:prstClr>
                </a:solidFill>
              </a:rPr>
              <a:pPr/>
              <a:t>28.04.2020</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A9BDF1AA-B439-4E0D-A4C8-76CF5375345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86169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A4F1730-91A1-4F28-A60F-CF0EC1DD6144}" type="datetime1">
              <a:rPr lang="pl-PL" smtClean="0">
                <a:solidFill>
                  <a:prstClr val="black">
                    <a:tint val="75000"/>
                  </a:prstClr>
                </a:solidFill>
              </a:rPr>
              <a:pPr/>
              <a:t>28.04.2020</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A9BDF1AA-B439-4E0D-A4C8-76CF5375345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4251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A0A39B51-6CE1-4AB8-B2B9-D0F91130FC47}" type="datetime1">
              <a:rPr lang="pl-PL" smtClean="0"/>
              <a:t>28.04.2020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BDF1AA-B439-4E0D-A4C8-76CF53753451}" type="slidenum">
              <a:rPr lang="pl-PL" smtClean="0"/>
              <a:t>‹#›</a:t>
            </a:fld>
            <a:endParaRPr lang="pl-PL"/>
          </a:p>
        </p:txBody>
      </p:sp>
    </p:spTree>
    <p:extLst>
      <p:ext uri="{BB962C8B-B14F-4D97-AF65-F5344CB8AC3E}">
        <p14:creationId xmlns:p14="http://schemas.microsoft.com/office/powerpoint/2010/main" val="67472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E65847AC-D481-40C5-8C1E-847EE000D43A}" type="datetime1">
              <a:rPr lang="pl-PL" smtClean="0"/>
              <a:t>28.04.2020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9BDF1AA-B439-4E0D-A4C8-76CF53753451}" type="slidenum">
              <a:rPr lang="pl-PL" smtClean="0"/>
              <a:t>‹#›</a:t>
            </a:fld>
            <a:endParaRPr lang="pl-PL"/>
          </a:p>
        </p:txBody>
      </p:sp>
    </p:spTree>
    <p:extLst>
      <p:ext uri="{BB962C8B-B14F-4D97-AF65-F5344CB8AC3E}">
        <p14:creationId xmlns:p14="http://schemas.microsoft.com/office/powerpoint/2010/main" val="27931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E76E1CF8-0660-4ED7-ABBF-BA749CA3BDEA}" type="datetime1">
              <a:rPr lang="pl-PL" smtClean="0"/>
              <a:t>28.04.2020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9BDF1AA-B439-4E0D-A4C8-76CF53753451}" type="slidenum">
              <a:rPr lang="pl-PL" smtClean="0"/>
              <a:t>‹#›</a:t>
            </a:fld>
            <a:endParaRPr lang="pl-PL"/>
          </a:p>
        </p:txBody>
      </p:sp>
    </p:spTree>
    <p:extLst>
      <p:ext uri="{BB962C8B-B14F-4D97-AF65-F5344CB8AC3E}">
        <p14:creationId xmlns:p14="http://schemas.microsoft.com/office/powerpoint/2010/main" val="217693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4B7B065A-1B30-4886-AB0D-776E8EEC6861}" type="datetime1">
              <a:rPr lang="pl-PL" smtClean="0"/>
              <a:t>28.04.2020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9BDF1AA-B439-4E0D-A4C8-76CF53753451}" type="slidenum">
              <a:rPr lang="pl-PL" smtClean="0"/>
              <a:t>‹#›</a:t>
            </a:fld>
            <a:endParaRPr lang="pl-PL"/>
          </a:p>
        </p:txBody>
      </p:sp>
    </p:spTree>
    <p:extLst>
      <p:ext uri="{BB962C8B-B14F-4D97-AF65-F5344CB8AC3E}">
        <p14:creationId xmlns:p14="http://schemas.microsoft.com/office/powerpoint/2010/main" val="310277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BA52CA8-EB72-480B-9D06-F493358A43C8}" type="datetime1">
              <a:rPr lang="pl-PL" smtClean="0"/>
              <a:t>28.04.2020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9BDF1AA-B439-4E0D-A4C8-76CF53753451}" type="slidenum">
              <a:rPr lang="pl-PL" smtClean="0"/>
              <a:t>‹#›</a:t>
            </a:fld>
            <a:endParaRPr lang="pl-PL"/>
          </a:p>
        </p:txBody>
      </p:sp>
    </p:spTree>
    <p:extLst>
      <p:ext uri="{BB962C8B-B14F-4D97-AF65-F5344CB8AC3E}">
        <p14:creationId xmlns:p14="http://schemas.microsoft.com/office/powerpoint/2010/main" val="145075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21391DE3-3BE3-441F-AB5E-6EAC2E636149}" type="datetime1">
              <a:rPr lang="pl-PL" smtClean="0"/>
              <a:t>28.04.2020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9BDF1AA-B439-4E0D-A4C8-76CF53753451}" type="slidenum">
              <a:rPr lang="pl-PL" smtClean="0"/>
              <a:t>‹#›</a:t>
            </a:fld>
            <a:endParaRPr lang="pl-PL"/>
          </a:p>
        </p:txBody>
      </p:sp>
    </p:spTree>
    <p:extLst>
      <p:ext uri="{BB962C8B-B14F-4D97-AF65-F5344CB8AC3E}">
        <p14:creationId xmlns:p14="http://schemas.microsoft.com/office/powerpoint/2010/main" val="102208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1A70560-49A0-4834-9B7B-FFF9CAC2BB82}" type="datetime1">
              <a:rPr lang="pl-PL" smtClean="0"/>
              <a:t>28.04.2020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9BDF1AA-B439-4E0D-A4C8-76CF53753451}" type="slidenum">
              <a:rPr lang="pl-PL" smtClean="0"/>
              <a:t>‹#›</a:t>
            </a:fld>
            <a:endParaRPr lang="pl-PL"/>
          </a:p>
        </p:txBody>
      </p:sp>
    </p:spTree>
    <p:extLst>
      <p:ext uri="{BB962C8B-B14F-4D97-AF65-F5344CB8AC3E}">
        <p14:creationId xmlns:p14="http://schemas.microsoft.com/office/powerpoint/2010/main" val="2840918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CE4B1-BD62-432D-ABCE-648D24EDAC9C}" type="datetime1">
              <a:rPr lang="pl-PL" smtClean="0"/>
              <a:t>28.04.2020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DF1AA-B439-4E0D-A4C8-76CF53753451}" type="slidenum">
              <a:rPr lang="pl-PL" smtClean="0"/>
              <a:t>‹#›</a:t>
            </a:fld>
            <a:endParaRPr lang="pl-PL"/>
          </a:p>
        </p:txBody>
      </p:sp>
    </p:spTree>
    <p:extLst>
      <p:ext uri="{BB962C8B-B14F-4D97-AF65-F5344CB8AC3E}">
        <p14:creationId xmlns:p14="http://schemas.microsoft.com/office/powerpoint/2010/main" val="3015595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CE4B1-BD62-432D-ABCE-648D24EDAC9C}" type="datetime1">
              <a:rPr lang="pl-PL" smtClean="0">
                <a:solidFill>
                  <a:prstClr val="black">
                    <a:tint val="75000"/>
                  </a:prstClr>
                </a:solidFill>
              </a:rPr>
              <a:pPr/>
              <a:t>28.04.2020</a:t>
            </a:fld>
            <a:endParaRPr lang="pl-PL">
              <a:solidFill>
                <a:prstClr val="black">
                  <a:tint val="75000"/>
                </a:prstClr>
              </a:solidFill>
            </a:endParaRP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DF1AA-B439-4E0D-A4C8-76CF5375345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86876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rostokąt 19"/>
          <p:cNvSpPr/>
          <p:nvPr/>
        </p:nvSpPr>
        <p:spPr>
          <a:xfrm>
            <a:off x="2150598" y="5733629"/>
            <a:ext cx="10041401" cy="1124371"/>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1837944" y="1820532"/>
            <a:ext cx="7159752" cy="830997"/>
          </a:xfrm>
          <a:prstGeom prst="rect">
            <a:avLst/>
          </a:prstGeom>
          <a:noFill/>
        </p:spPr>
        <p:txBody>
          <a:bodyPr wrap="square" rtlCol="0">
            <a:spAutoFit/>
          </a:bodyPr>
          <a:lstStyle/>
          <a:p>
            <a:pPr algn="ctr"/>
            <a:r>
              <a:rPr lang="pl-PL" sz="4800" b="1" dirty="0">
                <a:solidFill>
                  <a:schemeClr val="accent1">
                    <a:lumMod val="75000"/>
                  </a:schemeClr>
                </a:solidFill>
                <a:latin typeface="Arial" panose="020B0604020202020204" pitchFamily="34" charset="0"/>
                <a:cs typeface="Arial" panose="020B0604020202020204" pitchFamily="34" charset="0"/>
              </a:rPr>
              <a:t>ZAGROŻENIE PYŁAMI</a:t>
            </a:r>
          </a:p>
        </p:txBody>
      </p:sp>
      <p:grpSp>
        <p:nvGrpSpPr>
          <p:cNvPr id="12" name="Grupa 11"/>
          <p:cNvGrpSpPr/>
          <p:nvPr/>
        </p:nvGrpSpPr>
        <p:grpSpPr>
          <a:xfrm>
            <a:off x="4779962" y="3558665"/>
            <a:ext cx="7415590" cy="2419521"/>
            <a:chOff x="2776694" y="3539958"/>
            <a:chExt cx="7244862" cy="2343352"/>
          </a:xfrm>
        </p:grpSpPr>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6694" y="3539958"/>
              <a:ext cx="7244862" cy="2343352"/>
            </a:xfrm>
            <a:prstGeom prst="rect">
              <a:avLst/>
            </a:prstGeom>
          </p:spPr>
        </p:pic>
        <p:sp>
          <p:nvSpPr>
            <p:cNvPr id="11" name="Prostokąt 10"/>
            <p:cNvSpPr/>
            <p:nvPr/>
          </p:nvSpPr>
          <p:spPr>
            <a:xfrm>
              <a:off x="2853732" y="5546690"/>
              <a:ext cx="1868993" cy="301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14" name="Picture 2" descr="P:\Promocja\KSIW_2013\LogoPodstawowe\LogoPodstawoweCMY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180" y="21266"/>
            <a:ext cx="5078110" cy="8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Łącznik prosty 14"/>
          <p:cNvCxnSpPr/>
          <p:nvPr/>
        </p:nvCxnSpPr>
        <p:spPr>
          <a:xfrm>
            <a:off x="0" y="913396"/>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pic>
        <p:nvPicPr>
          <p:cNvPr id="17" name="Obraz 16"/>
          <p:cNvPicPr>
            <a:picLocks noChangeAspect="1"/>
          </p:cNvPicPr>
          <p:nvPr/>
        </p:nvPicPr>
        <p:blipFill rotWithShape="1">
          <a:blip r:embed="rId5"/>
          <a:srcRect l="13378" t="19757" r="42807" b="6882"/>
          <a:stretch/>
        </p:blipFill>
        <p:spPr>
          <a:xfrm>
            <a:off x="2150599" y="3558666"/>
            <a:ext cx="2667882" cy="2419521"/>
          </a:xfrm>
          <a:prstGeom prst="rect">
            <a:avLst/>
          </a:prstGeom>
        </p:spPr>
      </p:pic>
      <p:sp>
        <p:nvSpPr>
          <p:cNvPr id="21" name="Text Box 5"/>
          <p:cNvSpPr txBox="1">
            <a:spLocks noChangeArrowheads="1"/>
          </p:cNvSpPr>
          <p:nvPr/>
        </p:nvSpPr>
        <p:spPr bwMode="auto">
          <a:xfrm>
            <a:off x="1096564" y="6113090"/>
            <a:ext cx="12192000" cy="49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buClr>
                <a:srgbClr val="000000"/>
              </a:buClr>
              <a:buSzPct val="100000"/>
            </a:pPr>
            <a:r>
              <a:rPr lang="pl-PL" altLang="pl-PL" sz="2600" dirty="0">
                <a:latin typeface="Arial" panose="020B0604020202020204" pitchFamily="34" charset="0"/>
              </a:rPr>
              <a:t>www.pip.gov.pl     www.programyprewencyjne.pl </a:t>
            </a:r>
          </a:p>
        </p:txBody>
      </p:sp>
    </p:spTree>
    <p:extLst>
      <p:ext uri="{BB962C8B-B14F-4D97-AF65-F5344CB8AC3E}">
        <p14:creationId xmlns:p14="http://schemas.microsoft.com/office/powerpoint/2010/main" val="3710263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schemeClr val="tx1">
                    <a:lumMod val="95000"/>
                    <a:lumOff val="5000"/>
                  </a:schemeClr>
                </a:solidFill>
                <a:latin typeface="Arial" panose="020B0604020202020204" pitchFamily="34" charset="0"/>
                <a:cs typeface="Arial" panose="020B0604020202020204" pitchFamily="34" charset="0"/>
              </a:rPr>
              <a:pPr algn="ctr"/>
              <a:t>10</a:t>
            </a:fld>
            <a:endParaRPr lang="pl-PL"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PRZEPISY PRAWA DOTYCZĄCE PYŁÓW</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pl-PL" altLang="pl-PL" sz="2000" dirty="0">
                <a:solidFill>
                  <a:schemeClr val="tx1">
                    <a:lumMod val="95000"/>
                    <a:lumOff val="5000"/>
                  </a:scheme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710006" y="1434715"/>
            <a:ext cx="10789000" cy="3985706"/>
          </a:xfrm>
          <a:prstGeom prst="rect">
            <a:avLst/>
          </a:prstGeom>
          <a:noFill/>
        </p:spPr>
        <p:txBody>
          <a:bodyPr wrap="square" rtlCol="0">
            <a:spAutoFit/>
          </a:bodyPr>
          <a:lstStyle/>
          <a:p>
            <a:pPr>
              <a:spcBef>
                <a:spcPts val="600"/>
              </a:spcBef>
              <a:spcAft>
                <a:spcPts val="600"/>
              </a:spcAft>
            </a:pPr>
            <a:r>
              <a:rPr lang="pl-PL" sz="2400" b="1" dirty="0">
                <a:latin typeface="Arial" panose="020B0604020202020204" pitchFamily="34" charset="0"/>
                <a:cs typeface="Arial" panose="020B0604020202020204" pitchFamily="34" charset="0"/>
              </a:rPr>
              <a:t>Rozporządzenie w sprawie ogólnych przepisów bezpieczeństwa </a:t>
            </a:r>
            <a:br>
              <a:rPr lang="pl-PL" sz="2400" b="1" dirty="0">
                <a:latin typeface="Arial" panose="020B0604020202020204" pitchFamily="34" charset="0"/>
                <a:cs typeface="Arial" panose="020B0604020202020204" pitchFamily="34" charset="0"/>
              </a:rPr>
            </a:br>
            <a:r>
              <a:rPr lang="pl-PL" sz="2400" b="1" dirty="0">
                <a:latin typeface="Arial" panose="020B0604020202020204" pitchFamily="34" charset="0"/>
                <a:cs typeface="Arial" panose="020B0604020202020204" pitchFamily="34" charset="0"/>
              </a:rPr>
              <a:t>i higieny pracy.</a:t>
            </a:r>
          </a:p>
          <a:p>
            <a:pPr>
              <a:spcBef>
                <a:spcPts val="600"/>
              </a:spcBef>
              <a:spcAft>
                <a:spcPts val="600"/>
              </a:spcAft>
            </a:pPr>
            <a:r>
              <a:rPr lang="pl-PL" sz="2400" b="1" dirty="0">
                <a:latin typeface="Arial" panose="020B0604020202020204" pitchFamily="34" charset="0"/>
                <a:cs typeface="Arial" panose="020B0604020202020204" pitchFamily="34" charset="0"/>
              </a:rPr>
              <a:t>§ 32</a:t>
            </a:r>
            <a:r>
              <a:rPr lang="pl-PL" sz="2400" dirty="0">
                <a:latin typeface="Arial" panose="020B0604020202020204" pitchFamily="34" charset="0"/>
                <a:cs typeface="Arial" panose="020B0604020202020204" pitchFamily="34" charset="0"/>
              </a:rPr>
              <a:t>. 1. W pomieszczeniach pracy powinna być zapewniona wymiana powietrza wynikająca z potrzeb użytkowych i funkcji tych pomieszczeń, bilansu ciepła i wilgotności oraz zanieczyszczeń stałych i gazowych.  </a:t>
            </a:r>
          </a:p>
          <a:p>
            <a:pPr>
              <a:spcBef>
                <a:spcPts val="600"/>
              </a:spcBef>
              <a:spcAft>
                <a:spcPts val="600"/>
              </a:spcAft>
            </a:pPr>
            <a:r>
              <a:rPr lang="pl-PL" sz="2400" dirty="0">
                <a:latin typeface="Arial" panose="020B0604020202020204" pitchFamily="34" charset="0"/>
                <a:cs typeface="Arial" panose="020B0604020202020204" pitchFamily="34" charset="0"/>
              </a:rPr>
              <a:t>2. W pomieszczeniach pracy, w których wydzielają się substancje szkodliwe dla zdrowia, powinna być zapewniona taka wymiana powietrza, aby nie były przekraczane wartości najwyższych dopuszczalnych stężeń tych substancji. </a:t>
            </a:r>
          </a:p>
          <a:p>
            <a:pPr>
              <a:lnSpc>
                <a:spcPct val="150000"/>
              </a:lnSpc>
            </a:pPr>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469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schemeClr val="tx1">
                    <a:lumMod val="95000"/>
                    <a:lumOff val="5000"/>
                  </a:schemeClr>
                </a:solidFill>
                <a:latin typeface="Arial" panose="020B0604020202020204" pitchFamily="34" charset="0"/>
                <a:cs typeface="Arial" panose="020B0604020202020204" pitchFamily="34" charset="0"/>
              </a:rPr>
              <a:pPr algn="ctr"/>
              <a:t>11</a:t>
            </a:fld>
            <a:endParaRPr lang="pl-PL"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PRZEPISY PRAWA DOTYCZĄCE PYŁÓW</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pl-PL" altLang="pl-PL" sz="2000" dirty="0">
                <a:solidFill>
                  <a:schemeClr val="tx1">
                    <a:lumMod val="95000"/>
                    <a:lumOff val="5000"/>
                  </a:scheme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710005" y="1132114"/>
            <a:ext cx="10789000" cy="4047262"/>
          </a:xfrm>
          <a:prstGeom prst="rect">
            <a:avLst/>
          </a:prstGeom>
          <a:noFill/>
        </p:spPr>
        <p:txBody>
          <a:bodyPr wrap="square" rtlCol="0">
            <a:spAutoFit/>
          </a:bodyPr>
          <a:lstStyle/>
          <a:p>
            <a:pPr>
              <a:spcBef>
                <a:spcPts val="600"/>
              </a:spcBef>
              <a:spcAft>
                <a:spcPts val="600"/>
              </a:spcAft>
            </a:pPr>
            <a:r>
              <a:rPr lang="pl-PL" sz="2400" b="1" dirty="0">
                <a:latin typeface="Arial" panose="020B0604020202020204" pitchFamily="34" charset="0"/>
                <a:cs typeface="Arial" panose="020B0604020202020204" pitchFamily="34" charset="0"/>
              </a:rPr>
              <a:t>Rozporządzenie w sprawie ogólnych przepisów bezpieczeństwa </a:t>
            </a:r>
            <a:br>
              <a:rPr lang="pl-PL" sz="2400" b="1" dirty="0">
                <a:latin typeface="Arial" panose="020B0604020202020204" pitchFamily="34" charset="0"/>
                <a:cs typeface="Arial" panose="020B0604020202020204" pitchFamily="34" charset="0"/>
              </a:rPr>
            </a:br>
            <a:r>
              <a:rPr lang="pl-PL" sz="2400" b="1" dirty="0">
                <a:latin typeface="Arial" panose="020B0604020202020204" pitchFamily="34" charset="0"/>
                <a:cs typeface="Arial" panose="020B0604020202020204" pitchFamily="34" charset="0"/>
              </a:rPr>
              <a:t>i higieny pracy.</a:t>
            </a:r>
          </a:p>
          <a:p>
            <a:endParaRPr lang="pl-PL" sz="1200" b="1" dirty="0">
              <a:latin typeface="Arial" panose="020B0604020202020204" pitchFamily="34" charset="0"/>
              <a:cs typeface="Arial" panose="020B0604020202020204" pitchFamily="34" charset="0"/>
            </a:endParaRPr>
          </a:p>
          <a:p>
            <a:r>
              <a:rPr lang="pl-PL" sz="2400" b="1" dirty="0">
                <a:latin typeface="Arial" panose="020B0604020202020204" pitchFamily="34" charset="0"/>
                <a:cs typeface="Arial" panose="020B0604020202020204" pitchFamily="34" charset="0"/>
              </a:rPr>
              <a:t>§ 34</a:t>
            </a:r>
            <a:r>
              <a:rPr lang="pl-PL" sz="2400" dirty="0">
                <a:latin typeface="Arial" panose="020B0604020202020204" pitchFamily="34" charset="0"/>
                <a:cs typeface="Arial" panose="020B0604020202020204" pitchFamily="34" charset="0"/>
              </a:rPr>
              <a:t>. Urządzenia lub ich części, z których mogą wydzielać się szkodliwe gazy, pary lub pyły, powinny być zhermetyzowane. W razie niemożliwości zhermetyzowania, urządzenia te powinny być wyposażone w miejscowe wyciągi. </a:t>
            </a:r>
          </a:p>
          <a:p>
            <a:endParaRPr lang="pl-PL" sz="1600" b="1" dirty="0">
              <a:latin typeface="Arial" panose="020B0604020202020204" pitchFamily="34" charset="0"/>
              <a:cs typeface="Arial" panose="020B0604020202020204" pitchFamily="34" charset="0"/>
            </a:endParaRPr>
          </a:p>
          <a:p>
            <a:r>
              <a:rPr lang="pl-PL" sz="2400" b="1" dirty="0">
                <a:latin typeface="Arial" panose="020B0604020202020204" pitchFamily="34" charset="0"/>
                <a:cs typeface="Arial" panose="020B0604020202020204" pitchFamily="34" charset="0"/>
              </a:rPr>
              <a:t>§ 35</a:t>
            </a:r>
            <a:r>
              <a:rPr lang="pl-PL" sz="2400" dirty="0">
                <a:latin typeface="Arial" panose="020B0604020202020204" pitchFamily="34" charset="0"/>
                <a:cs typeface="Arial" panose="020B0604020202020204" pitchFamily="34" charset="0"/>
              </a:rPr>
              <a:t>. 1. Powietrze doprowadzane do pomieszczeń pracy z zewnątrz przy zastosowaniu klimatyzacji lub wentylacji mechanicznej powinno być oczyszczone z pyłów i substancji szkodliwych dla zdrowia. </a:t>
            </a:r>
          </a:p>
        </p:txBody>
      </p:sp>
    </p:spTree>
    <p:extLst>
      <p:ext uri="{BB962C8B-B14F-4D97-AF65-F5344CB8AC3E}">
        <p14:creationId xmlns:p14="http://schemas.microsoft.com/office/powerpoint/2010/main" val="277557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schemeClr val="tx1">
                    <a:lumMod val="95000"/>
                    <a:lumOff val="5000"/>
                  </a:schemeClr>
                </a:solidFill>
                <a:latin typeface="Arial" panose="020B0604020202020204" pitchFamily="34" charset="0"/>
                <a:cs typeface="Arial" panose="020B0604020202020204" pitchFamily="34" charset="0"/>
              </a:rPr>
              <a:pPr algn="ctr"/>
              <a:t>12</a:t>
            </a:fld>
            <a:endParaRPr lang="pl-PL"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PRZEPISY PRAWA DOTYCZĄCE PYŁÓW</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pl-PL" altLang="pl-PL" sz="2000" dirty="0">
                <a:solidFill>
                  <a:schemeClr val="tx1">
                    <a:lumMod val="95000"/>
                    <a:lumOff val="5000"/>
                  </a:scheme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539594" y="1324508"/>
            <a:ext cx="11089698" cy="4247317"/>
          </a:xfrm>
          <a:prstGeom prst="rect">
            <a:avLst/>
          </a:prstGeom>
          <a:noFill/>
        </p:spPr>
        <p:txBody>
          <a:bodyPr wrap="square" rtlCol="0">
            <a:spAutoFit/>
          </a:bodyPr>
          <a:lstStyle/>
          <a:p>
            <a:pPr>
              <a:spcBef>
                <a:spcPts val="600"/>
              </a:spcBef>
              <a:spcAft>
                <a:spcPts val="600"/>
              </a:spcAft>
            </a:pPr>
            <a:r>
              <a:rPr lang="pl-PL" sz="2400" b="1" dirty="0">
                <a:latin typeface="Arial" panose="020B0604020202020204" pitchFamily="34" charset="0"/>
                <a:cs typeface="Arial" panose="020B0604020202020204" pitchFamily="34" charset="0"/>
              </a:rPr>
              <a:t>Rozporządzenie w sprawie najwyższych dopuszczalnych stężeń i natężeń czynników szkodliwych dla zdrowia w środowisku pracy.</a:t>
            </a:r>
          </a:p>
          <a:p>
            <a:pPr>
              <a:spcBef>
                <a:spcPts val="600"/>
              </a:spcBef>
              <a:spcAft>
                <a:spcPts val="600"/>
              </a:spcAft>
            </a:pPr>
            <a:r>
              <a:rPr lang="pl-PL" sz="2400" b="1" dirty="0">
                <a:solidFill>
                  <a:prstClr val="black"/>
                </a:solidFill>
                <a:latin typeface="Arial" panose="020B0604020202020204" pitchFamily="34" charset="0"/>
                <a:cs typeface="Arial" panose="020B0604020202020204" pitchFamily="34" charset="0"/>
              </a:rPr>
              <a:t>§ </a:t>
            </a:r>
            <a:r>
              <a:rPr lang="pl-PL" sz="2400" b="1" dirty="0">
                <a:latin typeface="Arial" panose="020B0604020202020204" pitchFamily="34" charset="0"/>
                <a:ea typeface="Times New Roman"/>
                <a:cs typeface="Arial" panose="020B0604020202020204" pitchFamily="34" charset="0"/>
              </a:rPr>
              <a:t>1.</a:t>
            </a:r>
            <a:r>
              <a:rPr lang="pl-PL" sz="2400" dirty="0">
                <a:latin typeface="Arial" panose="020B0604020202020204" pitchFamily="34" charset="0"/>
                <a:ea typeface="Times New Roman"/>
                <a:cs typeface="Arial" panose="020B0604020202020204" pitchFamily="34" charset="0"/>
              </a:rPr>
              <a:t> 1. Ustala się wartości najwyższych dopuszczalnych stężeń chemicznych </a:t>
            </a:r>
            <a:br>
              <a:rPr lang="pl-PL" sz="2400" dirty="0">
                <a:latin typeface="Arial" panose="020B0604020202020204" pitchFamily="34" charset="0"/>
                <a:ea typeface="Times New Roman"/>
                <a:cs typeface="Arial" panose="020B0604020202020204" pitchFamily="34" charset="0"/>
              </a:rPr>
            </a:br>
            <a:r>
              <a:rPr lang="pl-PL" sz="2400" dirty="0">
                <a:latin typeface="Arial" panose="020B0604020202020204" pitchFamily="34" charset="0"/>
                <a:ea typeface="Times New Roman"/>
                <a:cs typeface="Arial" panose="020B0604020202020204" pitchFamily="34" charset="0"/>
              </a:rPr>
              <a:t>i pyłowych czynników szkodliwych dla zdrowia w środowisku pracy, określone </a:t>
            </a:r>
            <a:br>
              <a:rPr lang="pl-PL" sz="2400" dirty="0">
                <a:latin typeface="Arial" panose="020B0604020202020204" pitchFamily="34" charset="0"/>
                <a:ea typeface="Times New Roman"/>
                <a:cs typeface="Arial" panose="020B0604020202020204" pitchFamily="34" charset="0"/>
              </a:rPr>
            </a:br>
            <a:r>
              <a:rPr lang="pl-PL" sz="2400" dirty="0">
                <a:latin typeface="Arial" panose="020B0604020202020204" pitchFamily="34" charset="0"/>
                <a:ea typeface="Times New Roman"/>
                <a:cs typeface="Arial" panose="020B0604020202020204" pitchFamily="34" charset="0"/>
              </a:rPr>
              <a:t>w wykazie stanowiącym załącznik nr 1 do rozporządzenia.</a:t>
            </a:r>
          </a:p>
          <a:p>
            <a:pPr>
              <a:spcBef>
                <a:spcPts val="600"/>
              </a:spcBef>
              <a:spcAft>
                <a:spcPts val="600"/>
              </a:spcAft>
            </a:pPr>
            <a:r>
              <a:rPr lang="pl-PL" sz="2400" b="1" dirty="0">
                <a:latin typeface="Arial" panose="020B0604020202020204" pitchFamily="34" charset="0"/>
                <a:cs typeface="Arial" panose="020B0604020202020204" pitchFamily="34" charset="0"/>
              </a:rPr>
              <a:t>Rozporządzenie w sprawie badań i pomiarów czynników szkodliwych dla zdrowia w środowisku pracy. </a:t>
            </a:r>
          </a:p>
          <a:p>
            <a:pPr>
              <a:spcBef>
                <a:spcPts val="600"/>
              </a:spcBef>
              <a:spcAft>
                <a:spcPts val="600"/>
              </a:spcAft>
            </a:pPr>
            <a:r>
              <a:rPr lang="pl-PL" sz="2400" b="1" dirty="0">
                <a:latin typeface="Arial" panose="020B0604020202020204" pitchFamily="34" charset="0"/>
                <a:cs typeface="Arial" panose="020B0604020202020204" pitchFamily="34" charset="0"/>
              </a:rPr>
              <a:t>§ 3</a:t>
            </a:r>
            <a:r>
              <a:rPr lang="pl-PL" sz="2400" dirty="0">
                <a:latin typeface="Arial" panose="020B0604020202020204" pitchFamily="34" charset="0"/>
                <a:cs typeface="Arial" panose="020B0604020202020204" pitchFamily="34" charset="0"/>
              </a:rPr>
              <a:t>.  Pracodawca zapewnia wykonanie badań i pomiarów czynnika szkodliwego dla zdrowia w środowisku pracy, nie później niż w terminie 30 dni od dnia rozpoczęcia działalności. </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775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schemeClr val="tx1">
                    <a:lumMod val="95000"/>
                    <a:lumOff val="5000"/>
                  </a:schemeClr>
                </a:solidFill>
                <a:latin typeface="Arial" panose="020B0604020202020204" pitchFamily="34" charset="0"/>
                <a:cs typeface="Arial" panose="020B0604020202020204" pitchFamily="34" charset="0"/>
              </a:rPr>
              <a:pPr algn="ctr"/>
              <a:t>13</a:t>
            </a:fld>
            <a:endParaRPr lang="pl-PL"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PRZEPISY PRAWA DOTYCZĄCE PYŁÓW</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pl-PL" altLang="pl-PL" sz="2000" dirty="0">
                <a:solidFill>
                  <a:schemeClr val="tx1">
                    <a:lumMod val="95000"/>
                    <a:lumOff val="5000"/>
                  </a:scheme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993784" y="1493786"/>
            <a:ext cx="10789000" cy="4078039"/>
          </a:xfrm>
          <a:prstGeom prst="rect">
            <a:avLst/>
          </a:prstGeom>
          <a:noFill/>
        </p:spPr>
        <p:txBody>
          <a:bodyPr wrap="square" rtlCol="0">
            <a:spAutoFit/>
          </a:bodyPr>
          <a:lstStyle/>
          <a:p>
            <a:pPr>
              <a:spcBef>
                <a:spcPts val="600"/>
              </a:spcBef>
              <a:spcAft>
                <a:spcPts val="600"/>
              </a:spcAft>
            </a:pPr>
            <a:r>
              <a:rPr lang="pl-PL" sz="2400" b="1" dirty="0">
                <a:latin typeface="Arial" panose="020B0604020202020204" pitchFamily="34" charset="0"/>
                <a:cs typeface="Arial" panose="020B0604020202020204" pitchFamily="34" charset="0"/>
              </a:rPr>
              <a:t>Rozporządzenie w sprawie bezpieczeństwa i higieny pracy związanej </a:t>
            </a:r>
            <a:br>
              <a:rPr lang="pl-PL" sz="2400" b="1" dirty="0">
                <a:latin typeface="Arial" panose="020B0604020202020204" pitchFamily="34" charset="0"/>
                <a:cs typeface="Arial" panose="020B0604020202020204" pitchFamily="34" charset="0"/>
              </a:rPr>
            </a:br>
            <a:r>
              <a:rPr lang="pl-PL" sz="2400" b="1" dirty="0">
                <a:latin typeface="Arial" panose="020B0604020202020204" pitchFamily="34" charset="0"/>
                <a:cs typeface="Arial" panose="020B0604020202020204" pitchFamily="34" charset="0"/>
              </a:rPr>
              <a:t>z występowaniem w miejscu pracy czynników chemicznych.</a:t>
            </a:r>
          </a:p>
          <a:p>
            <a:pPr>
              <a:spcBef>
                <a:spcPts val="600"/>
              </a:spcBef>
              <a:spcAft>
                <a:spcPts val="600"/>
              </a:spcAft>
            </a:pPr>
            <a:endParaRPr lang="pl-PL" sz="2400" b="1" dirty="0">
              <a:latin typeface="Arial" panose="020B0604020202020204" pitchFamily="34" charset="0"/>
              <a:cs typeface="Arial" panose="020B0604020202020204" pitchFamily="34" charset="0"/>
            </a:endParaRPr>
          </a:p>
          <a:p>
            <a:pPr>
              <a:spcBef>
                <a:spcPts val="600"/>
              </a:spcBef>
              <a:spcAft>
                <a:spcPts val="600"/>
              </a:spcAft>
            </a:pPr>
            <a:r>
              <a:rPr lang="pl-PL" sz="2400" b="1" dirty="0">
                <a:latin typeface="Arial" panose="020B0604020202020204" pitchFamily="34" charset="0"/>
                <a:cs typeface="Arial" panose="020B0604020202020204" pitchFamily="34" charset="0"/>
              </a:rPr>
              <a:t>§ 2</a:t>
            </a:r>
            <a:r>
              <a:rPr lang="pl-PL" sz="2400" dirty="0">
                <a:latin typeface="Arial" panose="020B0604020202020204" pitchFamily="34" charset="0"/>
                <a:cs typeface="Arial" panose="020B0604020202020204" pitchFamily="34" charset="0"/>
              </a:rPr>
              <a:t>. Pracodawca jest obowiązany do ustalenia, czy w środowisku pracy występuje czynnik chemiczny stwarzający zagrożenie oraz do dokonania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i udokumentowania oceny ryzyka zawodowego stwarzanego przez czynnik chemiczny.</a:t>
            </a:r>
          </a:p>
          <a:p>
            <a:pPr>
              <a:lnSpc>
                <a:spcPct val="150000"/>
              </a:lnSpc>
            </a:pPr>
            <a:endParaRPr lang="pl-PL" sz="2400" dirty="0">
              <a:latin typeface="Arial" panose="020B0604020202020204" pitchFamily="34" charset="0"/>
              <a:cs typeface="Arial" panose="020B0604020202020204" pitchFamily="34" charset="0"/>
            </a:endParaRPr>
          </a:p>
          <a:p>
            <a:pPr>
              <a:lnSpc>
                <a:spcPct val="150000"/>
              </a:lnSpc>
            </a:pP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124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schemeClr val="tx1">
                    <a:lumMod val="95000"/>
                    <a:lumOff val="5000"/>
                  </a:schemeClr>
                </a:solidFill>
                <a:latin typeface="Arial" panose="020B0604020202020204" pitchFamily="34" charset="0"/>
                <a:cs typeface="Arial" panose="020B0604020202020204" pitchFamily="34" charset="0"/>
              </a:rPr>
              <a:pPr algn="ctr"/>
              <a:t>14</a:t>
            </a:fld>
            <a:endParaRPr lang="pl-PL"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PRZEPISY PRAWA DOTYCZĄCE PYŁÓW</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pl-PL" altLang="pl-PL" sz="2000" dirty="0">
                <a:solidFill>
                  <a:schemeClr val="tx1">
                    <a:lumMod val="95000"/>
                    <a:lumOff val="5000"/>
                  </a:scheme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710006" y="1489530"/>
            <a:ext cx="10789000" cy="4816703"/>
          </a:xfrm>
          <a:prstGeom prst="rect">
            <a:avLst/>
          </a:prstGeom>
          <a:noFill/>
        </p:spPr>
        <p:txBody>
          <a:bodyPr wrap="square" rtlCol="0">
            <a:spAutoFit/>
          </a:bodyPr>
          <a:lstStyle/>
          <a:p>
            <a:pPr>
              <a:spcBef>
                <a:spcPts val="600"/>
              </a:spcBef>
              <a:spcAft>
                <a:spcPts val="600"/>
              </a:spcAft>
            </a:pPr>
            <a:r>
              <a:rPr lang="pl-PL" sz="2400" b="1" dirty="0">
                <a:latin typeface="Arial" panose="020B0604020202020204" pitchFamily="34" charset="0"/>
                <a:cs typeface="Arial" panose="020B0604020202020204" pitchFamily="34" charset="0"/>
              </a:rPr>
              <a:t>Rozporządzenie w sprawie bezpieczeństwa i higieny pracy związanej </a:t>
            </a:r>
            <a:br>
              <a:rPr lang="pl-PL" sz="2400" b="1" dirty="0">
                <a:latin typeface="Arial" panose="020B0604020202020204" pitchFamily="34" charset="0"/>
                <a:cs typeface="Arial" panose="020B0604020202020204" pitchFamily="34" charset="0"/>
              </a:rPr>
            </a:br>
            <a:r>
              <a:rPr lang="pl-PL" sz="2400" b="1" dirty="0">
                <a:latin typeface="Arial" panose="020B0604020202020204" pitchFamily="34" charset="0"/>
                <a:cs typeface="Arial" panose="020B0604020202020204" pitchFamily="34" charset="0"/>
              </a:rPr>
              <a:t>z występowaniem w miejscu pracy czynników chemicznych.</a:t>
            </a:r>
          </a:p>
          <a:p>
            <a:pPr>
              <a:spcBef>
                <a:spcPts val="600"/>
              </a:spcBef>
              <a:spcAft>
                <a:spcPts val="600"/>
              </a:spcAft>
            </a:pPr>
            <a:endParaRPr lang="pl-PL" sz="2400" b="1" dirty="0">
              <a:latin typeface="Arial" panose="020B0604020202020204" pitchFamily="34" charset="0"/>
              <a:cs typeface="Arial" panose="020B0604020202020204" pitchFamily="34" charset="0"/>
            </a:endParaRPr>
          </a:p>
          <a:p>
            <a:pPr>
              <a:spcBef>
                <a:spcPts val="600"/>
              </a:spcBef>
              <a:spcAft>
                <a:spcPts val="600"/>
              </a:spcAft>
            </a:pPr>
            <a:r>
              <a:rPr lang="pl-PL" sz="2400" b="1" dirty="0">
                <a:latin typeface="Arial" panose="020B0604020202020204" pitchFamily="34" charset="0"/>
                <a:cs typeface="Arial" panose="020B0604020202020204" pitchFamily="34" charset="0"/>
              </a:rPr>
              <a:t>§ 9</a:t>
            </a:r>
            <a:r>
              <a:rPr lang="pl-PL" sz="2400" dirty="0">
                <a:latin typeface="Arial" panose="020B0604020202020204" pitchFamily="34" charset="0"/>
                <a:cs typeface="Arial" panose="020B0604020202020204" pitchFamily="34" charset="0"/>
              </a:rPr>
              <a:t>. W przypadku gdy pomiary stężeń czynnika chemicznego, wykonywane zgodnie z odrębnymi przepisami, wykażą przekroczenie wartości najwyższych dopuszczalnych stężeń, pracodawca niezwłocznie podejmie działania i środki zmierzające do zlikwidowania przekroczeń zgodnie z ogólnymi przepisami bezpieczeństwa i higieny pracy i przepisami niniejszego rozporządzenia.</a:t>
            </a:r>
          </a:p>
          <a:p>
            <a:pPr>
              <a:lnSpc>
                <a:spcPct val="150000"/>
              </a:lnSpc>
            </a:pPr>
            <a:endParaRPr lang="pl-PL" sz="2000" dirty="0">
              <a:latin typeface="Arial" panose="020B0604020202020204" pitchFamily="34" charset="0"/>
              <a:cs typeface="Arial" panose="020B0604020202020204" pitchFamily="34" charset="0"/>
            </a:endParaRPr>
          </a:p>
          <a:p>
            <a:pPr>
              <a:lnSpc>
                <a:spcPct val="150000"/>
              </a:lnSpc>
            </a:pPr>
            <a:endParaRPr lang="pl-PL" sz="2000" dirty="0">
              <a:latin typeface="Arial" panose="020B0604020202020204" pitchFamily="34" charset="0"/>
              <a:cs typeface="Arial" panose="020B0604020202020204" pitchFamily="34" charset="0"/>
            </a:endParaRPr>
          </a:p>
          <a:p>
            <a:pPr>
              <a:lnSpc>
                <a:spcPct val="150000"/>
              </a:lnSpc>
            </a:pP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250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schemeClr val="tx1">
                    <a:lumMod val="95000"/>
                    <a:lumOff val="5000"/>
                  </a:schemeClr>
                </a:solidFill>
                <a:latin typeface="Arial" panose="020B0604020202020204" pitchFamily="34" charset="0"/>
                <a:cs typeface="Arial" panose="020B0604020202020204" pitchFamily="34" charset="0"/>
              </a:rPr>
              <a:pPr algn="ctr"/>
              <a:t>15</a:t>
            </a:fld>
            <a:endParaRPr lang="pl-PL"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PRZEPISY PRAWA DOTYCZĄCE PYŁÓW</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pl-PL" altLang="pl-PL" sz="2000" dirty="0">
                <a:solidFill>
                  <a:schemeClr val="tx1">
                    <a:lumMod val="95000"/>
                    <a:lumOff val="5000"/>
                  </a:scheme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710005" y="1132114"/>
            <a:ext cx="10789000" cy="4924425"/>
          </a:xfrm>
          <a:prstGeom prst="rect">
            <a:avLst/>
          </a:prstGeom>
          <a:noFill/>
        </p:spPr>
        <p:txBody>
          <a:bodyPr wrap="square" rtlCol="0">
            <a:spAutoFit/>
          </a:bodyPr>
          <a:lstStyle/>
          <a:p>
            <a:r>
              <a:rPr lang="pl-PL" sz="2400" b="1" dirty="0">
                <a:latin typeface="Arial" panose="020B0604020202020204" pitchFamily="34" charset="0"/>
                <a:cs typeface="Arial" panose="020B0604020202020204" pitchFamily="34" charset="0"/>
              </a:rPr>
              <a:t>Rozporządzenie w sprawie substancji chemicznych, ich mieszanin lub  procesów technologicznych o działaniu rakotwórczym lub mutagennym w środowisku pracy.</a:t>
            </a:r>
          </a:p>
          <a:p>
            <a:endParaRPr lang="pl-PL" sz="2400" b="1" dirty="0">
              <a:latin typeface="Arial" panose="020B0604020202020204" pitchFamily="34" charset="0"/>
              <a:cs typeface="Arial" panose="020B0604020202020204" pitchFamily="34" charset="0"/>
            </a:endParaRPr>
          </a:p>
          <a:p>
            <a:pPr>
              <a:spcBef>
                <a:spcPts val="1200"/>
              </a:spcBef>
              <a:spcAft>
                <a:spcPts val="1200"/>
              </a:spcAft>
            </a:pPr>
            <a:r>
              <a:rPr lang="pl-PL" sz="2400" b="1" dirty="0">
                <a:latin typeface="Arial" panose="020B0604020202020204" pitchFamily="34" charset="0"/>
                <a:cs typeface="Arial" panose="020B0604020202020204" pitchFamily="34" charset="0"/>
              </a:rPr>
              <a:t>§ 3. </a:t>
            </a:r>
            <a:r>
              <a:rPr lang="pl-PL" sz="2400" dirty="0">
                <a:latin typeface="Arial" panose="020B0604020202020204" pitchFamily="34" charset="0"/>
                <a:cs typeface="Arial" panose="020B0604020202020204" pitchFamily="34" charset="0"/>
              </a:rPr>
              <a:t>Pracodawca zatrudniający pracownika w warunkach narażenia na działanie substancji chemicznych, ich mieszanin, czynników lub procesów technologicznych o działaniu rakotwórczym lub mutagennym, zwany dalej "pracodawcą", jest obowiązany wykonywać ich pomiary w trybie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i z częstotliwością określonymi w przepisach (…), a w szczególności stosować metody wczesnego wykrywania narażenia podczas awarii lub w przypadku wystąpienia innych nieprzewidzianych okoliczności.</a:t>
            </a:r>
          </a:p>
          <a:p>
            <a:pPr>
              <a:lnSpc>
                <a:spcPct val="150000"/>
              </a:lnSpc>
            </a:pPr>
            <a:endParaRPr lang="pl-PL"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50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schemeClr val="tx1">
                    <a:lumMod val="95000"/>
                    <a:lumOff val="5000"/>
                  </a:schemeClr>
                </a:solidFill>
                <a:latin typeface="Arial" panose="020B0604020202020204" pitchFamily="34" charset="0"/>
                <a:cs typeface="Arial" panose="020B0604020202020204" pitchFamily="34" charset="0"/>
              </a:rPr>
              <a:pPr algn="ctr"/>
              <a:t>16</a:t>
            </a:fld>
            <a:endParaRPr lang="pl-PL"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PRZEPISY PRAWA DOTYCZĄCE PYŁÓW</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pl-PL" altLang="pl-PL" sz="2000" dirty="0">
                <a:solidFill>
                  <a:schemeClr val="tx1">
                    <a:lumMod val="95000"/>
                    <a:lumOff val="5000"/>
                  </a:scheme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710005" y="1132114"/>
            <a:ext cx="10789000" cy="3970318"/>
          </a:xfrm>
          <a:prstGeom prst="rect">
            <a:avLst/>
          </a:prstGeom>
          <a:noFill/>
        </p:spPr>
        <p:txBody>
          <a:bodyPr wrap="square" rtlCol="0">
            <a:spAutoFit/>
          </a:bodyPr>
          <a:lstStyle/>
          <a:p>
            <a:pPr algn="ctr">
              <a:lnSpc>
                <a:spcPct val="150000"/>
              </a:lnSpc>
            </a:pPr>
            <a:r>
              <a:rPr lang="pl-PL" sz="2800" b="1" dirty="0">
                <a:latin typeface="Arial" panose="020B0604020202020204" pitchFamily="34" charset="0"/>
                <a:ea typeface="Times New Roman"/>
                <a:cs typeface="Arial" panose="020B0604020202020204" pitchFamily="34" charset="0"/>
              </a:rPr>
              <a:t>Przepisy dyrektyw europejskich </a:t>
            </a:r>
          </a:p>
          <a:p>
            <a:pPr algn="ctr">
              <a:lnSpc>
                <a:spcPct val="150000"/>
              </a:lnSpc>
            </a:pPr>
            <a:r>
              <a:rPr lang="pl-PL" sz="2800" b="1" dirty="0">
                <a:latin typeface="Arial" panose="020B0604020202020204" pitchFamily="34" charset="0"/>
                <a:ea typeface="Times New Roman"/>
                <a:cs typeface="Arial" panose="020B0604020202020204" pitchFamily="34" charset="0"/>
              </a:rPr>
              <a:t>Dyrektywa Ramowa</a:t>
            </a:r>
          </a:p>
          <a:p>
            <a:pPr algn="ctr">
              <a:lnSpc>
                <a:spcPct val="150000"/>
              </a:lnSpc>
            </a:pPr>
            <a:endParaRPr lang="pl-PL" sz="2800" b="1" dirty="0">
              <a:latin typeface="Arial" panose="020B0604020202020204" pitchFamily="34" charset="0"/>
              <a:ea typeface="Times New Roman"/>
              <a:cs typeface="Arial" panose="020B0604020202020204" pitchFamily="34" charset="0"/>
            </a:endParaRPr>
          </a:p>
          <a:p>
            <a:pPr algn="ctr">
              <a:lnSpc>
                <a:spcPct val="150000"/>
              </a:lnSpc>
            </a:pPr>
            <a:r>
              <a:rPr lang="pl-PL" sz="2800" b="1" dirty="0">
                <a:latin typeface="Arial" panose="020B0604020202020204" pitchFamily="34" charset="0"/>
                <a:cs typeface="Arial" panose="020B0604020202020204" pitchFamily="34" charset="0"/>
              </a:rPr>
              <a:t>Dyrektywa Rady z dnia 12 czerwca 1989 r. w sprawie wprowadzenia środków w celu poprawy bezpieczeństwa </a:t>
            </a:r>
            <a:br>
              <a:rPr lang="pl-PL" sz="2800" b="1" dirty="0">
                <a:latin typeface="Arial" panose="020B0604020202020204" pitchFamily="34" charset="0"/>
                <a:cs typeface="Arial" panose="020B0604020202020204" pitchFamily="34" charset="0"/>
              </a:rPr>
            </a:br>
            <a:r>
              <a:rPr lang="pl-PL" sz="2800" b="1" dirty="0">
                <a:latin typeface="Arial" panose="020B0604020202020204" pitchFamily="34" charset="0"/>
                <a:cs typeface="Arial" panose="020B0604020202020204" pitchFamily="34" charset="0"/>
              </a:rPr>
              <a:t>i zdrowia pracowników w miejscu pracy (89/391/EWG) </a:t>
            </a:r>
          </a:p>
        </p:txBody>
      </p:sp>
    </p:spTree>
    <p:extLst>
      <p:ext uri="{BB962C8B-B14F-4D97-AF65-F5344CB8AC3E}">
        <p14:creationId xmlns:p14="http://schemas.microsoft.com/office/powerpoint/2010/main" val="963859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schemeClr val="tx1">
                    <a:lumMod val="95000"/>
                    <a:lumOff val="5000"/>
                  </a:schemeClr>
                </a:solidFill>
                <a:latin typeface="Arial" panose="020B0604020202020204" pitchFamily="34" charset="0"/>
                <a:cs typeface="Arial" panose="020B0604020202020204" pitchFamily="34" charset="0"/>
              </a:rPr>
              <a:pPr algn="ctr"/>
              <a:t>17</a:t>
            </a:fld>
            <a:endParaRPr lang="pl-PL"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PRZEPISY PRAWA DOTYCZĄCE PYŁÓW</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pl-PL" altLang="pl-PL" sz="2000" dirty="0">
                <a:solidFill>
                  <a:schemeClr val="tx1">
                    <a:lumMod val="95000"/>
                    <a:lumOff val="5000"/>
                  </a:scheme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790169" y="1393769"/>
            <a:ext cx="10789000" cy="4308872"/>
          </a:xfrm>
          <a:prstGeom prst="rect">
            <a:avLst/>
          </a:prstGeom>
          <a:noFill/>
        </p:spPr>
        <p:txBody>
          <a:bodyPr wrap="square" rtlCol="0">
            <a:spAutoFit/>
          </a:bodyPr>
          <a:lstStyle/>
          <a:p>
            <a:pPr>
              <a:spcBef>
                <a:spcPts val="1200"/>
              </a:spcBef>
              <a:spcAft>
                <a:spcPts val="1200"/>
              </a:spcAft>
            </a:pPr>
            <a:r>
              <a:rPr lang="pl-PL" sz="2800" dirty="0">
                <a:latin typeface="Arial" panose="020B0604020202020204" pitchFamily="34" charset="0"/>
                <a:ea typeface="Times New Roman"/>
                <a:cs typeface="Arial" panose="020B0604020202020204" pitchFamily="34" charset="0"/>
              </a:rPr>
              <a:t>Zgodnie z przepisami dyrektywy 89/391  podstawowym obowiązkiem pracodawcy jest </a:t>
            </a:r>
            <a:r>
              <a:rPr lang="pl-PL" sz="2800" dirty="0">
                <a:latin typeface="Arial" panose="020B0604020202020204" pitchFamily="34" charset="0"/>
                <a:cs typeface="Arial" panose="020B0604020202020204" pitchFamily="34" charset="0"/>
              </a:rPr>
              <a:t>zapewnienie bezpieczeństwa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i ochrony zdrowia pracowników poprzez:</a:t>
            </a:r>
          </a:p>
          <a:p>
            <a:pPr algn="ctr">
              <a:lnSpc>
                <a:spcPct val="150000"/>
              </a:lnSpc>
            </a:pPr>
            <a:r>
              <a:rPr lang="pl-PL" sz="4000" b="1" dirty="0">
                <a:solidFill>
                  <a:srgbClr val="C00000"/>
                </a:solidFill>
                <a:latin typeface="Arial" panose="020B0604020202020204" pitchFamily="34" charset="0"/>
                <a:cs typeface="Arial" panose="020B0604020202020204" pitchFamily="34" charset="0"/>
              </a:rPr>
              <a:t>zapobieganie </a:t>
            </a:r>
          </a:p>
          <a:p>
            <a:pPr algn="ctr">
              <a:lnSpc>
                <a:spcPct val="150000"/>
              </a:lnSpc>
            </a:pPr>
            <a:r>
              <a:rPr lang="pl-PL" sz="4000" b="1" dirty="0">
                <a:solidFill>
                  <a:srgbClr val="C00000"/>
                </a:solidFill>
                <a:latin typeface="Arial" panose="020B0604020202020204" pitchFamily="34" charset="0"/>
                <a:cs typeface="Arial" panose="020B0604020202020204" pitchFamily="34" charset="0"/>
              </a:rPr>
              <a:t>ryzyku </a:t>
            </a:r>
          </a:p>
          <a:p>
            <a:pPr algn="ctr">
              <a:lnSpc>
                <a:spcPct val="150000"/>
              </a:lnSpc>
            </a:pPr>
            <a:r>
              <a:rPr lang="pl-PL" sz="4000" b="1" dirty="0">
                <a:solidFill>
                  <a:srgbClr val="C00000"/>
                </a:solidFill>
                <a:latin typeface="Arial" panose="020B0604020202020204" pitchFamily="34" charset="0"/>
                <a:cs typeface="Arial" panose="020B0604020202020204" pitchFamily="34" charset="0"/>
              </a:rPr>
              <a:t>zawodowemu</a:t>
            </a:r>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057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rostokąt 19"/>
          <p:cNvSpPr/>
          <p:nvPr/>
        </p:nvSpPr>
        <p:spPr>
          <a:xfrm>
            <a:off x="2150598" y="5733629"/>
            <a:ext cx="10041401" cy="1124371"/>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10" name="pole tekstowe 9"/>
          <p:cNvSpPr txBox="1"/>
          <p:nvPr/>
        </p:nvSpPr>
        <p:spPr>
          <a:xfrm>
            <a:off x="0" y="1500772"/>
            <a:ext cx="12192000" cy="1384995"/>
          </a:xfrm>
          <a:prstGeom prst="rect">
            <a:avLst/>
          </a:prstGeom>
          <a:noFill/>
        </p:spPr>
        <p:txBody>
          <a:bodyPr wrap="square" rtlCol="0">
            <a:spAutoFit/>
          </a:bodyPr>
          <a:lstStyle/>
          <a:p>
            <a:pPr algn="ctr"/>
            <a:r>
              <a:rPr lang="pl-PL" sz="4800" b="1" dirty="0">
                <a:solidFill>
                  <a:schemeClr val="accent1">
                    <a:lumMod val="75000"/>
                  </a:schemeClr>
                </a:solidFill>
                <a:latin typeface="Arial" panose="020B0604020202020204" pitchFamily="34" charset="0"/>
                <a:cs typeface="Arial" panose="020B0604020202020204" pitchFamily="34" charset="0"/>
              </a:rPr>
              <a:t>ZAGROŻENIE PYŁAMI </a:t>
            </a:r>
          </a:p>
          <a:p>
            <a:pPr algn="ctr"/>
            <a:r>
              <a:rPr lang="pl-PL" sz="3600" dirty="0">
                <a:solidFill>
                  <a:schemeClr val="accent1">
                    <a:lumMod val="75000"/>
                  </a:schemeClr>
                </a:solidFill>
              </a:rPr>
              <a:t>ZAGROŻENIA ZWIĄZANE Z NARAŻENIEM NA PYŁY</a:t>
            </a:r>
          </a:p>
        </p:txBody>
      </p:sp>
      <p:grpSp>
        <p:nvGrpSpPr>
          <p:cNvPr id="12" name="Grupa 11"/>
          <p:cNvGrpSpPr/>
          <p:nvPr/>
        </p:nvGrpSpPr>
        <p:grpSpPr>
          <a:xfrm>
            <a:off x="4779962" y="3558665"/>
            <a:ext cx="7415590" cy="2419521"/>
            <a:chOff x="2776694" y="3539958"/>
            <a:chExt cx="7244862" cy="2343352"/>
          </a:xfrm>
        </p:grpSpPr>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6694" y="3539958"/>
              <a:ext cx="7244862" cy="2343352"/>
            </a:xfrm>
            <a:prstGeom prst="rect">
              <a:avLst/>
            </a:prstGeom>
          </p:spPr>
        </p:pic>
        <p:sp>
          <p:nvSpPr>
            <p:cNvPr id="11" name="Prostokąt 10"/>
            <p:cNvSpPr/>
            <p:nvPr/>
          </p:nvSpPr>
          <p:spPr>
            <a:xfrm>
              <a:off x="2853732" y="5546690"/>
              <a:ext cx="1868993" cy="301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grpSp>
      <p:pic>
        <p:nvPicPr>
          <p:cNvPr id="14" name="Picture 2" descr="P:\Promocja\KSIW_2013\LogoPodstawowe\LogoPodstawoweCMY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180" y="21266"/>
            <a:ext cx="5078110" cy="8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Łącznik prosty 14"/>
          <p:cNvCxnSpPr/>
          <p:nvPr/>
        </p:nvCxnSpPr>
        <p:spPr>
          <a:xfrm>
            <a:off x="0" y="913396"/>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pic>
        <p:nvPicPr>
          <p:cNvPr id="17" name="Obraz 16"/>
          <p:cNvPicPr>
            <a:picLocks noChangeAspect="1"/>
          </p:cNvPicPr>
          <p:nvPr/>
        </p:nvPicPr>
        <p:blipFill rotWithShape="1">
          <a:blip r:embed="rId5"/>
          <a:srcRect l="13378" t="19757" r="42807" b="6882"/>
          <a:stretch/>
        </p:blipFill>
        <p:spPr>
          <a:xfrm>
            <a:off x="2150599" y="3558666"/>
            <a:ext cx="2667882" cy="2419521"/>
          </a:xfrm>
          <a:prstGeom prst="rect">
            <a:avLst/>
          </a:prstGeom>
        </p:spPr>
      </p:pic>
      <p:sp>
        <p:nvSpPr>
          <p:cNvPr id="21" name="Text Box 5"/>
          <p:cNvSpPr txBox="1">
            <a:spLocks noChangeArrowheads="1"/>
          </p:cNvSpPr>
          <p:nvPr/>
        </p:nvSpPr>
        <p:spPr bwMode="auto">
          <a:xfrm>
            <a:off x="1096564" y="6113090"/>
            <a:ext cx="12192000" cy="49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buClr>
                <a:srgbClr val="000000"/>
              </a:buClr>
              <a:buSzPct val="100000"/>
            </a:pPr>
            <a:r>
              <a:rPr lang="pl-PL" altLang="pl-PL" sz="2600" dirty="0">
                <a:solidFill>
                  <a:prstClr val="white"/>
                </a:solidFill>
                <a:latin typeface="Arial" panose="020B0604020202020204" pitchFamily="34" charset="0"/>
              </a:rPr>
              <a:t>www.pip.gov.pl     www.programyprewencyjne.pl </a:t>
            </a:r>
          </a:p>
        </p:txBody>
      </p:sp>
    </p:spTree>
    <p:extLst>
      <p:ext uri="{BB962C8B-B14F-4D97-AF65-F5344CB8AC3E}">
        <p14:creationId xmlns:p14="http://schemas.microsoft.com/office/powerpoint/2010/main" val="2711546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prstClr val="black">
                    <a:lumMod val="95000"/>
                    <a:lumOff val="5000"/>
                  </a:prstClr>
                </a:solidFill>
                <a:latin typeface="Arial" panose="020B0604020202020204" pitchFamily="34" charset="0"/>
                <a:cs typeface="Arial" panose="020B0604020202020204" pitchFamily="34" charset="0"/>
              </a:rPr>
              <a:pPr algn="ctr"/>
              <a:t>19</a:t>
            </a:fld>
            <a:endParaRPr lang="pl-PL" sz="2400" b="1" dirty="0">
              <a:solidFill>
                <a:prstClr val="black">
                  <a:lumMod val="95000"/>
                  <a:lumOff val="5000"/>
                </a:prst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ZAGROŻENIA ZWIĄZANE Z NARAŻENIEM  NA PYŁY</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a:buClr>
                <a:srgbClr val="000000"/>
              </a:buClr>
              <a:buSzPct val="100000"/>
              <a:buFont typeface="Times New Roman" panose="02020603050405020304" pitchFamily="18" charset="0"/>
              <a:buNone/>
            </a:pPr>
            <a:r>
              <a:rPr lang="pl-PL" altLang="pl-PL" sz="2000" dirty="0">
                <a:solidFill>
                  <a:prstClr val="black">
                    <a:lumMod val="95000"/>
                    <a:lumOff val="5000"/>
                  </a:prst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1012821" y="1403878"/>
            <a:ext cx="5622175" cy="3046988"/>
          </a:xfrm>
          <a:prstGeom prst="rect">
            <a:avLst/>
          </a:prstGeom>
          <a:noFill/>
        </p:spPr>
        <p:txBody>
          <a:bodyPr wrap="square" rtlCol="0">
            <a:spAutoFit/>
          </a:bodyPr>
          <a:lstStyle/>
          <a:p>
            <a:r>
              <a:rPr lang="pl-PL" sz="3200" b="1" dirty="0">
                <a:solidFill>
                  <a:prstClr val="black"/>
                </a:solidFill>
                <a:latin typeface="Arial" panose="020B0604020202020204" pitchFamily="34" charset="0"/>
                <a:cs typeface="Arial" panose="020B0604020202020204" pitchFamily="34" charset="0"/>
              </a:rPr>
              <a:t>Pyłem nazywamy cząstki ciała stałego o różnej wielkości i różnego pochodzenia, przez pewien czas pozostające w zawieszeniu w gazie. </a:t>
            </a:r>
          </a:p>
        </p:txBody>
      </p:sp>
      <p:pic>
        <p:nvPicPr>
          <p:cNvPr id="1026" name="Picture 2" descr="F:\101___07\IMG_0101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8164" y="958385"/>
            <a:ext cx="4132166" cy="5165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49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schemeClr val="tx1">
                    <a:lumMod val="95000"/>
                    <a:lumOff val="5000"/>
                  </a:schemeClr>
                </a:solidFill>
                <a:latin typeface="Arial" panose="020B0604020202020204" pitchFamily="34" charset="0"/>
                <a:cs typeface="Arial" panose="020B0604020202020204" pitchFamily="34" charset="0"/>
              </a:rPr>
              <a:pPr algn="ctr"/>
              <a:t>2</a:t>
            </a:fld>
            <a:endParaRPr lang="pl-PL"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ZAGROŻENIE PYŁAMI W MIEJSCU PRACY</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pl-PL" altLang="pl-PL" sz="2000" dirty="0">
                <a:solidFill>
                  <a:schemeClr val="tx1">
                    <a:lumMod val="95000"/>
                    <a:lumOff val="5000"/>
                  </a:scheme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1103163" y="1155898"/>
            <a:ext cx="10413403" cy="1384995"/>
          </a:xfrm>
          <a:prstGeom prst="rect">
            <a:avLst/>
          </a:prstGeom>
          <a:noFill/>
        </p:spPr>
        <p:txBody>
          <a:bodyPr wrap="square" rtlCol="0">
            <a:spAutoFit/>
          </a:bodyPr>
          <a:lstStyle/>
          <a:p>
            <a:r>
              <a:rPr lang="pl-PL" sz="2800" b="1" dirty="0">
                <a:latin typeface="Arial" panose="020B0604020202020204" pitchFamily="34" charset="0"/>
                <a:cs typeface="Arial" panose="020B0604020202020204" pitchFamily="34" charset="0"/>
              </a:rPr>
              <a:t>Emisja pyłów powstających w procesach technologicznych jest jednym z poważniejszych problemów stwarzających zagrożenie dla osób przebywających w ich otoczeniu. </a:t>
            </a: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3163" y="2847616"/>
            <a:ext cx="4807010" cy="320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2847615"/>
            <a:ext cx="4750676" cy="320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811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prstClr val="black">
                    <a:lumMod val="95000"/>
                    <a:lumOff val="5000"/>
                  </a:prstClr>
                </a:solidFill>
                <a:latin typeface="Arial" panose="020B0604020202020204" pitchFamily="34" charset="0"/>
                <a:cs typeface="Arial" panose="020B0604020202020204" pitchFamily="34" charset="0"/>
              </a:rPr>
              <a:pPr algn="ctr"/>
              <a:t>20</a:t>
            </a:fld>
            <a:endParaRPr lang="pl-PL" sz="2400" b="1" dirty="0">
              <a:solidFill>
                <a:prstClr val="black">
                  <a:lumMod val="95000"/>
                  <a:lumOff val="5000"/>
                </a:prst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ZAGROŻENIA ZWIĄZANE Z NARAŻENIEM  NA PYŁY</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a:buClr>
                <a:srgbClr val="000000"/>
              </a:buClr>
              <a:buSzPct val="100000"/>
              <a:buFont typeface="Times New Roman" panose="02020603050405020304" pitchFamily="18" charset="0"/>
              <a:buNone/>
            </a:pPr>
            <a:r>
              <a:rPr lang="pl-PL" altLang="pl-PL" sz="2000" dirty="0">
                <a:solidFill>
                  <a:prstClr val="black">
                    <a:lumMod val="95000"/>
                    <a:lumOff val="5000"/>
                  </a:prst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791042" y="1837449"/>
            <a:ext cx="11104111" cy="2955746"/>
          </a:xfrm>
          <a:prstGeom prst="rect">
            <a:avLst/>
          </a:prstGeom>
          <a:noFill/>
        </p:spPr>
        <p:txBody>
          <a:bodyPr wrap="square" rtlCol="0">
            <a:spAutoFit/>
          </a:bodyPr>
          <a:lstStyle/>
          <a:p>
            <a:pPr>
              <a:lnSpc>
                <a:spcPct val="150000"/>
              </a:lnSpc>
            </a:pPr>
            <a:r>
              <a:rPr lang="pl-PL" sz="3200" b="1" dirty="0">
                <a:solidFill>
                  <a:srgbClr val="000000"/>
                </a:solidFill>
                <a:latin typeface="Arial" panose="020B0604020202020204" pitchFamily="34" charset="0"/>
                <a:cs typeface="Arial" panose="020B0604020202020204" pitchFamily="34" charset="0"/>
              </a:rPr>
              <a:t>Ze względu na rodzaj szkodliwego działania biologicznego na człowieka możemy dokonać podziału na: pyły o działaniu zwłókniającym, alergizującym, drażniącym, toksycznym oraz rakotwórczym. </a:t>
            </a:r>
            <a:endParaRPr lang="pl-PL" sz="3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733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prstClr val="black">
                    <a:lumMod val="95000"/>
                    <a:lumOff val="5000"/>
                  </a:prstClr>
                </a:solidFill>
                <a:latin typeface="Arial" panose="020B0604020202020204" pitchFamily="34" charset="0"/>
                <a:cs typeface="Arial" panose="020B0604020202020204" pitchFamily="34" charset="0"/>
              </a:rPr>
              <a:pPr algn="ctr"/>
              <a:t>21</a:t>
            </a:fld>
            <a:endParaRPr lang="pl-PL" sz="2400" b="1" dirty="0">
              <a:solidFill>
                <a:prstClr val="black">
                  <a:lumMod val="95000"/>
                  <a:lumOff val="5000"/>
                </a:prst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ZAGROŻENIE PYŁAMI W MIEJSCU PRACY</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a:buClr>
                <a:srgbClr val="000000"/>
              </a:buClr>
              <a:buSzPct val="100000"/>
              <a:buFont typeface="Times New Roman" panose="02020603050405020304" pitchFamily="18" charset="0"/>
              <a:buNone/>
            </a:pPr>
            <a:r>
              <a:rPr lang="pl-PL" altLang="pl-PL" sz="2000" dirty="0">
                <a:solidFill>
                  <a:prstClr val="black">
                    <a:lumMod val="95000"/>
                    <a:lumOff val="5000"/>
                  </a:prst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742278" y="1013779"/>
            <a:ext cx="6630674" cy="4401205"/>
          </a:xfrm>
          <a:prstGeom prst="rect">
            <a:avLst/>
          </a:prstGeom>
          <a:noFill/>
        </p:spPr>
        <p:txBody>
          <a:bodyPr wrap="square" rtlCol="0">
            <a:spAutoFit/>
          </a:bodyPr>
          <a:lstStyle/>
          <a:p>
            <a:r>
              <a:rPr lang="pl-PL" sz="2800" b="1" dirty="0">
                <a:solidFill>
                  <a:prstClr val="black"/>
                </a:solidFill>
                <a:latin typeface="Arial" panose="020B0604020202020204" pitchFamily="34" charset="0"/>
                <a:cs typeface="Arial" panose="020B0604020202020204" pitchFamily="34" charset="0"/>
              </a:rPr>
              <a:t>Głównymi źródłami pyłów są procesy:</a:t>
            </a:r>
          </a:p>
          <a:p>
            <a:pPr marL="457200" indent="-457200">
              <a:lnSpc>
                <a:spcPct val="150000"/>
              </a:lnSpc>
              <a:buFont typeface="Wingdings" panose="05000000000000000000" pitchFamily="2" charset="2"/>
              <a:buChar char="§"/>
            </a:pPr>
            <a:r>
              <a:rPr lang="pl-PL" sz="2800" dirty="0">
                <a:solidFill>
                  <a:prstClr val="black"/>
                </a:solidFill>
                <a:latin typeface="Arial" panose="020B0604020202020204" pitchFamily="34" charset="0"/>
                <a:cs typeface="Arial" panose="020B0604020202020204" pitchFamily="34" charset="0"/>
              </a:rPr>
              <a:t>mielenia</a:t>
            </a:r>
          </a:p>
          <a:p>
            <a:pPr marL="457200" indent="-457200">
              <a:lnSpc>
                <a:spcPct val="150000"/>
              </a:lnSpc>
              <a:buFont typeface="Wingdings" panose="05000000000000000000" pitchFamily="2" charset="2"/>
              <a:buChar char="§"/>
            </a:pPr>
            <a:r>
              <a:rPr lang="pl-PL" sz="2800" dirty="0">
                <a:solidFill>
                  <a:prstClr val="black"/>
                </a:solidFill>
                <a:latin typeface="Arial" panose="020B0604020202020204" pitchFamily="34" charset="0"/>
                <a:cs typeface="Arial" panose="020B0604020202020204" pitchFamily="34" charset="0"/>
              </a:rPr>
              <a:t>kruszenia </a:t>
            </a:r>
          </a:p>
          <a:p>
            <a:pPr marL="457200" indent="-457200">
              <a:lnSpc>
                <a:spcPct val="150000"/>
              </a:lnSpc>
              <a:buFont typeface="Wingdings" panose="05000000000000000000" pitchFamily="2" charset="2"/>
              <a:buChar char="§"/>
            </a:pPr>
            <a:r>
              <a:rPr lang="pl-PL" sz="2800" dirty="0">
                <a:solidFill>
                  <a:prstClr val="black"/>
                </a:solidFill>
                <a:latin typeface="Arial" panose="020B0604020202020204" pitchFamily="34" charset="0"/>
                <a:cs typeface="Arial" panose="020B0604020202020204" pitchFamily="34" charset="0"/>
              </a:rPr>
              <a:t>transportowania </a:t>
            </a:r>
          </a:p>
          <a:p>
            <a:pPr marL="457200" indent="-457200">
              <a:lnSpc>
                <a:spcPct val="150000"/>
              </a:lnSpc>
              <a:buFont typeface="Wingdings" panose="05000000000000000000" pitchFamily="2" charset="2"/>
              <a:buChar char="§"/>
            </a:pPr>
            <a:r>
              <a:rPr lang="pl-PL" sz="2800" dirty="0">
                <a:solidFill>
                  <a:prstClr val="black"/>
                </a:solidFill>
                <a:latin typeface="Arial" panose="020B0604020202020204" pitchFamily="34" charset="0"/>
                <a:cs typeface="Arial" panose="020B0604020202020204" pitchFamily="34" charset="0"/>
              </a:rPr>
              <a:t>szlifowania </a:t>
            </a:r>
          </a:p>
          <a:p>
            <a:pPr marL="457200" indent="-457200">
              <a:lnSpc>
                <a:spcPct val="150000"/>
              </a:lnSpc>
              <a:buFont typeface="Wingdings" panose="05000000000000000000" pitchFamily="2" charset="2"/>
              <a:buChar char="§"/>
            </a:pPr>
            <a:r>
              <a:rPr lang="pl-PL" sz="2800" dirty="0">
                <a:solidFill>
                  <a:prstClr val="black"/>
                </a:solidFill>
                <a:latin typeface="Arial" panose="020B0604020202020204" pitchFamily="34" charset="0"/>
                <a:cs typeface="Arial" panose="020B0604020202020204" pitchFamily="34" charset="0"/>
              </a:rPr>
              <a:t>polerowania</a:t>
            </a:r>
          </a:p>
          <a:p>
            <a:pPr marL="457200" indent="-457200">
              <a:lnSpc>
                <a:spcPct val="150000"/>
              </a:lnSpc>
              <a:buFont typeface="Wingdings" panose="05000000000000000000" pitchFamily="2" charset="2"/>
              <a:buChar char="§"/>
            </a:pPr>
            <a:r>
              <a:rPr lang="pl-PL" sz="2800" dirty="0">
                <a:solidFill>
                  <a:prstClr val="black"/>
                </a:solidFill>
                <a:latin typeface="Arial" panose="020B0604020202020204" pitchFamily="34" charset="0"/>
                <a:cs typeface="Arial" panose="020B0604020202020204" pitchFamily="34" charset="0"/>
              </a:rPr>
              <a:t>spawania</a:t>
            </a:r>
            <a:endParaRPr lang="pl-PL" sz="2000" dirty="0">
              <a:solidFill>
                <a:prstClr val="black"/>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231" y="1800587"/>
            <a:ext cx="5701553" cy="428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257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prstClr val="black">
                    <a:lumMod val="95000"/>
                    <a:lumOff val="5000"/>
                  </a:prstClr>
                </a:solidFill>
                <a:latin typeface="Arial" panose="020B0604020202020204" pitchFamily="34" charset="0"/>
                <a:cs typeface="Arial" panose="020B0604020202020204" pitchFamily="34" charset="0"/>
              </a:rPr>
              <a:pPr algn="ctr"/>
              <a:t>22</a:t>
            </a:fld>
            <a:endParaRPr lang="pl-PL" sz="2400" b="1" dirty="0">
              <a:solidFill>
                <a:prstClr val="black">
                  <a:lumMod val="95000"/>
                  <a:lumOff val="5000"/>
                </a:prst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ZAGROŻENIA ZWIĄZANE Z NARAŻENIEM  NA PYŁY</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a:buClr>
                <a:srgbClr val="000000"/>
              </a:buClr>
              <a:buSzPct val="100000"/>
              <a:buFont typeface="Times New Roman" panose="02020603050405020304" pitchFamily="18" charset="0"/>
              <a:buNone/>
            </a:pPr>
            <a:r>
              <a:rPr lang="pl-PL" altLang="pl-PL" sz="2000" dirty="0">
                <a:solidFill>
                  <a:prstClr val="black">
                    <a:lumMod val="95000"/>
                    <a:lumOff val="5000"/>
                  </a:prst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633049" y="1054100"/>
            <a:ext cx="11138648" cy="4616648"/>
          </a:xfrm>
          <a:prstGeom prst="rect">
            <a:avLst/>
          </a:prstGeom>
          <a:noFill/>
        </p:spPr>
        <p:txBody>
          <a:bodyPr wrap="square" rtlCol="0">
            <a:spAutoFit/>
          </a:bodyPr>
          <a:lstStyle/>
          <a:p>
            <a:r>
              <a:rPr lang="pl-PL" sz="2800" b="1" dirty="0">
                <a:latin typeface="Arial" panose="020B0604020202020204" pitchFamily="34" charset="0"/>
                <a:cs typeface="Arial" panose="020B0604020202020204" pitchFamily="34" charset="0"/>
              </a:rPr>
              <a:t>Do najczęściej spotykanych chorób wywołanych oddziaływaniem pyłów należą:</a:t>
            </a:r>
          </a:p>
          <a:p>
            <a:endParaRPr lang="pl-PL" sz="2800" dirty="0">
              <a:latin typeface="Arial" panose="020B0604020202020204" pitchFamily="34" charset="0"/>
              <a:cs typeface="Arial" panose="020B0604020202020204" pitchFamily="34" charset="0"/>
            </a:endParaRPr>
          </a:p>
          <a:p>
            <a:pPr marL="914400" lvl="1" indent="-457200">
              <a:lnSpc>
                <a:spcPct val="150000"/>
              </a:lnSpc>
              <a:buFont typeface="Wingdings" panose="05000000000000000000" pitchFamily="2" charset="2"/>
              <a:buChar char="§"/>
            </a:pPr>
            <a:r>
              <a:rPr lang="pl-PL" sz="2800" dirty="0">
                <a:latin typeface="Arial" panose="020B0604020202020204" pitchFamily="34" charset="0"/>
                <a:cs typeface="Arial" panose="020B0604020202020204" pitchFamily="34" charset="0"/>
              </a:rPr>
              <a:t> Pylica płuc,</a:t>
            </a:r>
          </a:p>
          <a:p>
            <a:pPr marL="914400" lvl="1" indent="-457200">
              <a:lnSpc>
                <a:spcPct val="150000"/>
              </a:lnSpc>
              <a:buFont typeface="Wingdings" panose="05000000000000000000" pitchFamily="2" charset="2"/>
              <a:buChar char="§"/>
            </a:pPr>
            <a:r>
              <a:rPr lang="pl-PL" sz="2800" dirty="0">
                <a:latin typeface="Arial" panose="020B0604020202020204" pitchFamily="34" charset="0"/>
                <a:cs typeface="Arial" panose="020B0604020202020204" pitchFamily="34" charset="0"/>
              </a:rPr>
              <a:t> Krzemica płuc,</a:t>
            </a:r>
          </a:p>
          <a:p>
            <a:pPr marL="914400" lvl="1" indent="-457200">
              <a:lnSpc>
                <a:spcPct val="150000"/>
              </a:lnSpc>
              <a:buFont typeface="Wingdings" panose="05000000000000000000" pitchFamily="2" charset="2"/>
              <a:buChar char="§"/>
            </a:pPr>
            <a:r>
              <a:rPr lang="pl-PL" sz="2800" dirty="0">
                <a:latin typeface="Arial" panose="020B0604020202020204" pitchFamily="34" charset="0"/>
                <a:cs typeface="Arial" panose="020B0604020202020204" pitchFamily="34" charset="0"/>
              </a:rPr>
              <a:t> Nowotwory złośliwe układu oddechowego,</a:t>
            </a:r>
          </a:p>
          <a:p>
            <a:pPr marL="914400" lvl="1" indent="-457200">
              <a:lnSpc>
                <a:spcPct val="150000"/>
              </a:lnSpc>
              <a:buFont typeface="Wingdings" panose="05000000000000000000" pitchFamily="2" charset="2"/>
              <a:buChar char="§"/>
            </a:pPr>
            <a:r>
              <a:rPr lang="pl-PL" sz="2800" dirty="0">
                <a:latin typeface="Arial" panose="020B0604020202020204" pitchFamily="34" charset="0"/>
                <a:cs typeface="Arial" panose="020B0604020202020204" pitchFamily="34" charset="0"/>
              </a:rPr>
              <a:t> Przewlekłe zapalenia oskrzeli,</a:t>
            </a:r>
          </a:p>
          <a:p>
            <a:pPr marL="914400" lvl="1" indent="-457200">
              <a:lnSpc>
                <a:spcPct val="150000"/>
              </a:lnSpc>
              <a:buFont typeface="Wingdings" panose="05000000000000000000" pitchFamily="2" charset="2"/>
              <a:buChar char="§"/>
            </a:pPr>
            <a:r>
              <a:rPr lang="pl-PL" sz="2800" dirty="0">
                <a:latin typeface="Arial" panose="020B0604020202020204" pitchFamily="34" charset="0"/>
                <a:cs typeface="Arial" panose="020B0604020202020204" pitchFamily="34" charset="0"/>
              </a:rPr>
              <a:t> Przewlekłe nieżyty błon śluzowych nosa, krtani i tchawicy.</a:t>
            </a:r>
          </a:p>
        </p:txBody>
      </p:sp>
    </p:spTree>
    <p:extLst>
      <p:ext uri="{BB962C8B-B14F-4D97-AF65-F5344CB8AC3E}">
        <p14:creationId xmlns:p14="http://schemas.microsoft.com/office/powerpoint/2010/main" val="3354713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prstClr val="black">
                    <a:lumMod val="95000"/>
                    <a:lumOff val="5000"/>
                  </a:prstClr>
                </a:solidFill>
                <a:latin typeface="Arial" panose="020B0604020202020204" pitchFamily="34" charset="0"/>
                <a:cs typeface="Arial" panose="020B0604020202020204" pitchFamily="34" charset="0"/>
              </a:rPr>
              <a:pPr algn="ctr"/>
              <a:t>23</a:t>
            </a:fld>
            <a:endParaRPr lang="pl-PL" sz="2400" b="1" dirty="0">
              <a:solidFill>
                <a:prstClr val="black">
                  <a:lumMod val="95000"/>
                  <a:lumOff val="5000"/>
                </a:prst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ZAGROŻENIA ZWIĄZANE Z NARAŻENIEM  NA PYŁY</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a:buClr>
                <a:srgbClr val="000000"/>
              </a:buClr>
              <a:buSzPct val="100000"/>
              <a:buFont typeface="Times New Roman" panose="02020603050405020304" pitchFamily="18" charset="0"/>
              <a:buNone/>
            </a:pPr>
            <a:r>
              <a:rPr lang="pl-PL" altLang="pl-PL" sz="2000" dirty="0">
                <a:solidFill>
                  <a:prstClr val="black">
                    <a:lumMod val="95000"/>
                    <a:lumOff val="5000"/>
                  </a:prst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ostokąt 5"/>
          <p:cNvSpPr/>
          <p:nvPr/>
        </p:nvSpPr>
        <p:spPr>
          <a:xfrm>
            <a:off x="774700" y="1064244"/>
            <a:ext cx="10629900" cy="4832092"/>
          </a:xfrm>
          <a:prstGeom prst="rect">
            <a:avLst/>
          </a:prstGeom>
        </p:spPr>
        <p:txBody>
          <a:bodyPr wrap="square">
            <a:spAutoFit/>
          </a:bodyPr>
          <a:lstStyle/>
          <a:p>
            <a:r>
              <a:rPr lang="pl-PL" sz="2800" b="1" dirty="0">
                <a:latin typeface="Arial" panose="020B0604020202020204" pitchFamily="34" charset="0"/>
                <a:cs typeface="Arial" panose="020B0604020202020204" pitchFamily="34" charset="0"/>
              </a:rPr>
              <a:t>Szkodliwe oddziaływanie pyłu przemysłowego na organizm człowieka zależy od:</a:t>
            </a:r>
          </a:p>
          <a:p>
            <a:pPr marL="457200" indent="-457200">
              <a:buFont typeface="Wingdings" panose="05000000000000000000" pitchFamily="2" charset="2"/>
              <a:buChar char="§"/>
            </a:pPr>
            <a:endParaRPr lang="pl-PL" sz="2800"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
            </a:pPr>
            <a:r>
              <a:rPr lang="pl-PL" sz="2800" dirty="0">
                <a:latin typeface="Arial" panose="020B0604020202020204" pitchFamily="34" charset="0"/>
                <a:cs typeface="Arial" panose="020B0604020202020204" pitchFamily="34" charset="0"/>
              </a:rPr>
              <a:t> Rodzaju wdychanego pyłu i jego składu chemicznego,</a:t>
            </a:r>
          </a:p>
          <a:p>
            <a:pPr marL="914400" lvl="1" indent="-457200">
              <a:buFont typeface="Wingdings" panose="05000000000000000000" pitchFamily="2" charset="2"/>
              <a:buChar char="§"/>
            </a:pPr>
            <a:r>
              <a:rPr lang="pl-PL" sz="2800" dirty="0">
                <a:latin typeface="Arial" panose="020B0604020202020204" pitchFamily="34" charset="0"/>
                <a:cs typeface="Arial" panose="020B0604020202020204" pitchFamily="34" charset="0"/>
              </a:rPr>
              <a:t> Stężenia pyłu w powietrzu,</a:t>
            </a:r>
          </a:p>
          <a:p>
            <a:pPr marL="914400" lvl="1" indent="-457200">
              <a:buFont typeface="Wingdings" panose="05000000000000000000" pitchFamily="2" charset="2"/>
              <a:buChar char="§"/>
            </a:pPr>
            <a:r>
              <a:rPr lang="pl-PL" sz="2800" dirty="0">
                <a:latin typeface="Arial" panose="020B0604020202020204" pitchFamily="34" charset="0"/>
                <a:cs typeface="Arial" panose="020B0604020202020204" pitchFamily="34" charset="0"/>
              </a:rPr>
              <a:t> Czasu narażenia pracownika,</a:t>
            </a:r>
          </a:p>
          <a:p>
            <a:pPr marL="914400" lvl="1" indent="-457200">
              <a:buFont typeface="Wingdings" panose="05000000000000000000" pitchFamily="2" charset="2"/>
              <a:buChar char="§"/>
            </a:pPr>
            <a:r>
              <a:rPr lang="pl-PL" sz="2800" dirty="0">
                <a:latin typeface="Arial" panose="020B0604020202020204" pitchFamily="34" charset="0"/>
                <a:cs typeface="Arial" panose="020B0604020202020204" pitchFamily="34" charset="0"/>
              </a:rPr>
              <a:t> Rozdrobnienia cząstek pyłu,</a:t>
            </a:r>
          </a:p>
          <a:p>
            <a:pPr marL="914400" lvl="1" indent="-457200">
              <a:buFont typeface="Wingdings" panose="05000000000000000000" pitchFamily="2" charset="2"/>
              <a:buChar char="§"/>
            </a:pPr>
            <a:r>
              <a:rPr lang="pl-PL" sz="2800" dirty="0">
                <a:latin typeface="Arial" panose="020B0604020202020204" pitchFamily="34" charset="0"/>
                <a:cs typeface="Arial" panose="020B0604020202020204" pitchFamily="34" charset="0"/>
              </a:rPr>
              <a:t> Struktury krystalicznej,</a:t>
            </a:r>
          </a:p>
          <a:p>
            <a:pPr marL="914400" lvl="1" indent="-457200">
              <a:buFont typeface="Wingdings" panose="05000000000000000000" pitchFamily="2" charset="2"/>
              <a:buChar char="§"/>
            </a:pPr>
            <a:r>
              <a:rPr lang="pl-PL" sz="2800" dirty="0">
                <a:latin typeface="Arial" panose="020B0604020202020204" pitchFamily="34" charset="0"/>
                <a:cs typeface="Arial" panose="020B0604020202020204" pitchFamily="34" charset="0"/>
              </a:rPr>
              <a:t> Rozpuszczalności pyłu w płynach ustrojowych,</a:t>
            </a:r>
          </a:p>
          <a:p>
            <a:pPr marL="914400" lvl="1" indent="-457200">
              <a:buFont typeface="Wingdings" panose="05000000000000000000" pitchFamily="2" charset="2"/>
              <a:buChar char="§"/>
            </a:pPr>
            <a:r>
              <a:rPr lang="pl-PL" sz="2800" dirty="0">
                <a:latin typeface="Arial" panose="020B0604020202020204" pitchFamily="34" charset="0"/>
                <a:cs typeface="Arial" panose="020B0604020202020204" pitchFamily="34" charset="0"/>
              </a:rPr>
              <a:t> Wysiłku fizycznego podczas wykonywanej pracy,</a:t>
            </a:r>
          </a:p>
          <a:p>
            <a:pPr marL="914400" lvl="1" indent="-457200">
              <a:buFont typeface="Wingdings" panose="05000000000000000000" pitchFamily="2" charset="2"/>
              <a:buChar char="§"/>
            </a:pPr>
            <a:r>
              <a:rPr lang="pl-PL" sz="2800" dirty="0">
                <a:latin typeface="Arial" panose="020B0604020202020204" pitchFamily="34" charset="0"/>
                <a:cs typeface="Arial" panose="020B0604020202020204" pitchFamily="34" charset="0"/>
              </a:rPr>
              <a:t> Właściwości osobniczych narażonego.</a:t>
            </a:r>
          </a:p>
        </p:txBody>
      </p:sp>
    </p:spTree>
    <p:extLst>
      <p:ext uri="{BB962C8B-B14F-4D97-AF65-F5344CB8AC3E}">
        <p14:creationId xmlns:p14="http://schemas.microsoft.com/office/powerpoint/2010/main" val="149597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prstClr val="black">
                    <a:lumMod val="95000"/>
                    <a:lumOff val="5000"/>
                  </a:prstClr>
                </a:solidFill>
                <a:latin typeface="Arial" panose="020B0604020202020204" pitchFamily="34" charset="0"/>
                <a:cs typeface="Arial" panose="020B0604020202020204" pitchFamily="34" charset="0"/>
              </a:rPr>
              <a:pPr algn="ctr"/>
              <a:t>24</a:t>
            </a:fld>
            <a:endParaRPr lang="pl-PL" sz="2400" b="1" dirty="0">
              <a:solidFill>
                <a:prstClr val="black">
                  <a:lumMod val="95000"/>
                  <a:lumOff val="5000"/>
                </a:prst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ZAGROŻENIA ZWIĄZANE Z NARAŻENIEM NA PYŁY</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a:buClr>
                <a:srgbClr val="000000"/>
              </a:buClr>
              <a:buSzPct val="100000"/>
              <a:buFont typeface="Times New Roman" panose="02020603050405020304" pitchFamily="18" charset="0"/>
              <a:buNone/>
            </a:pPr>
            <a:r>
              <a:rPr lang="pl-PL" altLang="pl-PL" sz="2000" dirty="0">
                <a:solidFill>
                  <a:prstClr val="black">
                    <a:lumMod val="95000"/>
                    <a:lumOff val="5000"/>
                  </a:prst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rot="10800000" flipH="1" flipV="1">
            <a:off x="1084605" y="1492590"/>
            <a:ext cx="10317079" cy="3539430"/>
          </a:xfrm>
          <a:prstGeom prst="rect">
            <a:avLst/>
          </a:prstGeom>
          <a:noFill/>
        </p:spPr>
        <p:txBody>
          <a:bodyPr wrap="square" rtlCol="0">
            <a:spAutoFit/>
          </a:bodyPr>
          <a:lstStyle/>
          <a:p>
            <a:r>
              <a:rPr lang="pl-PL" sz="3200" b="1" dirty="0">
                <a:latin typeface="Arial" panose="020B0604020202020204" pitchFamily="34" charset="0"/>
                <a:cs typeface="Arial" panose="020B0604020202020204" pitchFamily="34" charset="0"/>
              </a:rPr>
              <a:t>Szczególnie niebezpieczne dla ludzi są pyły </a:t>
            </a:r>
            <a:r>
              <a:rPr lang="pl-PL" sz="3200" b="1" dirty="0" err="1">
                <a:latin typeface="Arial" panose="020B0604020202020204" pitchFamily="34" charset="0"/>
                <a:cs typeface="Arial" panose="020B0604020202020204" pitchFamily="34" charset="0"/>
              </a:rPr>
              <a:t>respirabilne</a:t>
            </a:r>
            <a:r>
              <a:rPr lang="pl-PL" sz="3200" b="1" dirty="0">
                <a:latin typeface="Arial" panose="020B0604020202020204" pitchFamily="34" charset="0"/>
                <a:cs typeface="Arial" panose="020B0604020202020204" pitchFamily="34" charset="0"/>
              </a:rPr>
              <a:t>.</a:t>
            </a:r>
          </a:p>
          <a:p>
            <a:endParaRPr lang="pl-PL" sz="3200" b="1" dirty="0">
              <a:latin typeface="Arial" panose="020B0604020202020204" pitchFamily="34" charset="0"/>
              <a:cs typeface="Arial" panose="020B0604020202020204" pitchFamily="34" charset="0"/>
            </a:endParaRPr>
          </a:p>
          <a:p>
            <a:r>
              <a:rPr lang="pl-PL" sz="3200" dirty="0">
                <a:latin typeface="Arial" panose="020B0604020202020204" pitchFamily="34" charset="0"/>
                <a:cs typeface="Arial" panose="020B0604020202020204" pitchFamily="34" charset="0"/>
              </a:rPr>
              <a:t>Pył </a:t>
            </a:r>
            <a:r>
              <a:rPr lang="pl-PL" sz="3200" dirty="0" err="1">
                <a:latin typeface="Arial" panose="020B0604020202020204" pitchFamily="34" charset="0"/>
                <a:cs typeface="Arial" panose="020B0604020202020204" pitchFamily="34" charset="0"/>
              </a:rPr>
              <a:t>respirabilny</a:t>
            </a:r>
            <a:r>
              <a:rPr lang="pl-PL" sz="3200" dirty="0">
                <a:latin typeface="Arial" panose="020B0604020202020204" pitchFamily="34" charset="0"/>
                <a:cs typeface="Arial" panose="020B0604020202020204" pitchFamily="34" charset="0"/>
              </a:rPr>
              <a:t> ma największe znaczenie </a:t>
            </a:r>
            <a:br>
              <a:rPr lang="pl-PL" sz="3200" dirty="0">
                <a:latin typeface="Arial" panose="020B0604020202020204" pitchFamily="34" charset="0"/>
                <a:cs typeface="Arial" panose="020B0604020202020204" pitchFamily="34" charset="0"/>
              </a:rPr>
            </a:br>
            <a:r>
              <a:rPr lang="pl-PL" sz="3200" dirty="0">
                <a:latin typeface="Arial" panose="020B0604020202020204" pitchFamily="34" charset="0"/>
                <a:cs typeface="Arial" panose="020B0604020202020204" pitchFamily="34" charset="0"/>
              </a:rPr>
              <a:t>w patogenezie  pylic i stanowi  najbardziej szkodliwą frakcję pyłu. Jest on na tyle drobny, </a:t>
            </a:r>
            <a:br>
              <a:rPr lang="pl-PL" sz="3200" dirty="0">
                <a:latin typeface="Arial" panose="020B0604020202020204" pitchFamily="34" charset="0"/>
                <a:cs typeface="Arial" panose="020B0604020202020204" pitchFamily="34" charset="0"/>
              </a:rPr>
            </a:br>
            <a:r>
              <a:rPr lang="pl-PL" sz="3200" dirty="0">
                <a:latin typeface="Arial" panose="020B0604020202020204" pitchFamily="34" charset="0"/>
                <a:cs typeface="Arial" panose="020B0604020202020204" pitchFamily="34" charset="0"/>
              </a:rPr>
              <a:t>że dociera bezpośrednio do pęcherzyków płucnych. </a:t>
            </a:r>
          </a:p>
        </p:txBody>
      </p:sp>
    </p:spTree>
    <p:extLst>
      <p:ext uri="{BB962C8B-B14F-4D97-AF65-F5344CB8AC3E}">
        <p14:creationId xmlns:p14="http://schemas.microsoft.com/office/powerpoint/2010/main" val="1605176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prstClr val="black">
                    <a:lumMod val="95000"/>
                    <a:lumOff val="5000"/>
                  </a:prstClr>
                </a:solidFill>
                <a:latin typeface="Arial" panose="020B0604020202020204" pitchFamily="34" charset="0"/>
                <a:cs typeface="Arial" panose="020B0604020202020204" pitchFamily="34" charset="0"/>
              </a:rPr>
              <a:pPr algn="ctr"/>
              <a:t>25</a:t>
            </a:fld>
            <a:endParaRPr lang="pl-PL" sz="2400" b="1" dirty="0">
              <a:solidFill>
                <a:prstClr val="black">
                  <a:lumMod val="95000"/>
                  <a:lumOff val="5000"/>
                </a:prst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ZAGROŻENIA ZWIĄZANE Z NARAŻENIEM NA PYŁY</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a:buClr>
                <a:srgbClr val="000000"/>
              </a:buClr>
              <a:buSzPct val="100000"/>
              <a:buFont typeface="Times New Roman" panose="02020603050405020304" pitchFamily="18" charset="0"/>
              <a:buNone/>
            </a:pPr>
            <a:r>
              <a:rPr lang="pl-PL" altLang="pl-PL" sz="2000" dirty="0">
                <a:solidFill>
                  <a:prstClr val="black">
                    <a:lumMod val="95000"/>
                    <a:lumOff val="5000"/>
                  </a:prst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ostokąt 5"/>
          <p:cNvSpPr/>
          <p:nvPr/>
        </p:nvSpPr>
        <p:spPr>
          <a:xfrm>
            <a:off x="766562" y="1521667"/>
            <a:ext cx="6235945" cy="3970318"/>
          </a:xfrm>
          <a:prstGeom prst="rect">
            <a:avLst/>
          </a:prstGeom>
        </p:spPr>
        <p:txBody>
          <a:bodyPr wrap="square">
            <a:spAutoFit/>
          </a:bodyPr>
          <a:lstStyle/>
          <a:p>
            <a:r>
              <a:rPr lang="pl-PL" sz="2800" b="1" dirty="0">
                <a:latin typeface="Arial" panose="020B0604020202020204" pitchFamily="34" charset="0"/>
                <a:cs typeface="Arial" panose="020B0604020202020204" pitchFamily="34" charset="0"/>
              </a:rPr>
              <a:t>Pylica charakteryzuje się występowaniem przewlekłego nieżytu oskrzeli i postępowej rozedmy płuc, a z czasem dochodzi do niewydolności krążenia. </a:t>
            </a:r>
          </a:p>
          <a:p>
            <a:endParaRPr lang="pl-PL" sz="2800" b="1" dirty="0">
              <a:latin typeface="Arial" panose="020B0604020202020204" pitchFamily="34" charset="0"/>
              <a:cs typeface="Arial" panose="020B0604020202020204" pitchFamily="34" charset="0"/>
            </a:endParaRPr>
          </a:p>
          <a:p>
            <a:r>
              <a:rPr lang="pl-PL" sz="2800" b="1" dirty="0">
                <a:latin typeface="Arial" panose="020B0604020202020204" pitchFamily="34" charset="0"/>
                <a:cs typeface="Arial" panose="020B0604020202020204" pitchFamily="34" charset="0"/>
              </a:rPr>
              <a:t>W zależności od rodzaju zmian </a:t>
            </a:r>
            <a:br>
              <a:rPr lang="pl-PL" sz="2800" b="1" dirty="0">
                <a:latin typeface="Arial" panose="020B0604020202020204" pitchFamily="34" charset="0"/>
                <a:cs typeface="Arial" panose="020B0604020202020204" pitchFamily="34" charset="0"/>
              </a:rPr>
            </a:br>
            <a:r>
              <a:rPr lang="pl-PL" sz="2800" b="1" dirty="0">
                <a:latin typeface="Arial" panose="020B0604020202020204" pitchFamily="34" charset="0"/>
                <a:cs typeface="Arial" panose="020B0604020202020204" pitchFamily="34" charset="0"/>
              </a:rPr>
              <a:t>w stanie zdrowia pylice dzielimy na kolagenowe i niekolagenowe.</a:t>
            </a:r>
          </a:p>
        </p:txBody>
      </p:sp>
      <p:pic>
        <p:nvPicPr>
          <p:cNvPr id="1028" name="Picture 4" descr="http://www.czytelniamedyczna.pl/img/ryciny/pnm/2011/20110433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1606" y="1521667"/>
            <a:ext cx="3877525" cy="399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612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prstClr val="black">
                    <a:lumMod val="95000"/>
                    <a:lumOff val="5000"/>
                  </a:prstClr>
                </a:solidFill>
                <a:latin typeface="Arial" panose="020B0604020202020204" pitchFamily="34" charset="0"/>
                <a:cs typeface="Arial" panose="020B0604020202020204" pitchFamily="34" charset="0"/>
              </a:rPr>
              <a:pPr algn="ctr"/>
              <a:t>26</a:t>
            </a:fld>
            <a:endParaRPr lang="pl-PL" sz="2400" b="1" dirty="0">
              <a:solidFill>
                <a:prstClr val="black">
                  <a:lumMod val="95000"/>
                  <a:lumOff val="5000"/>
                </a:prst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OCENA RYZYKA ZAWODOWEGO</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a:buClr>
                <a:srgbClr val="000000"/>
              </a:buClr>
              <a:buSzPct val="100000"/>
              <a:buFont typeface="Times New Roman" panose="02020603050405020304" pitchFamily="18" charset="0"/>
              <a:buNone/>
            </a:pPr>
            <a:r>
              <a:rPr lang="pl-PL" altLang="pl-PL" sz="2000" dirty="0">
                <a:solidFill>
                  <a:prstClr val="black">
                    <a:lumMod val="95000"/>
                    <a:lumOff val="5000"/>
                  </a:prst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ostokąt 5"/>
          <p:cNvSpPr/>
          <p:nvPr/>
        </p:nvSpPr>
        <p:spPr>
          <a:xfrm>
            <a:off x="769683" y="1879907"/>
            <a:ext cx="7270730" cy="3539430"/>
          </a:xfrm>
          <a:prstGeom prst="rect">
            <a:avLst/>
          </a:prstGeom>
        </p:spPr>
        <p:txBody>
          <a:bodyPr wrap="square">
            <a:spAutoFit/>
          </a:bodyPr>
          <a:lstStyle/>
          <a:p>
            <a:r>
              <a:rPr lang="pl-PL" sz="3200" b="1" dirty="0">
                <a:latin typeface="Arial" panose="020B0604020202020204" pitchFamily="34" charset="0"/>
                <a:cs typeface="Arial" panose="020B0604020202020204" pitchFamily="34" charset="0"/>
              </a:rPr>
              <a:t>Bardzo ważne jest ustalenie rodzaju pyłu. Przeprowadzone badania powinny zapewnić ustalenie nie tylko składu pyłu  (np. zawartości krzemionki), ale również wymiarów </a:t>
            </a:r>
            <a:br>
              <a:rPr lang="pl-PL" sz="3200" b="1" dirty="0">
                <a:latin typeface="Arial" panose="020B0604020202020204" pitchFamily="34" charset="0"/>
                <a:cs typeface="Arial" panose="020B0604020202020204" pitchFamily="34" charset="0"/>
              </a:rPr>
            </a:br>
            <a:r>
              <a:rPr lang="pl-PL" sz="3200" b="1" dirty="0">
                <a:latin typeface="Arial" panose="020B0604020202020204" pitchFamily="34" charset="0"/>
                <a:cs typeface="Arial" panose="020B0604020202020204" pitchFamily="34" charset="0"/>
              </a:rPr>
              <a:t>i kształtu cząstek pyłu.</a:t>
            </a:r>
          </a:p>
          <a:p>
            <a:endParaRPr lang="pl-PL" sz="3200" dirty="0">
              <a:latin typeface="Arial" panose="020B0604020202020204" pitchFamily="34" charset="0"/>
              <a:cs typeface="Arial" panose="020B0604020202020204" pitchFamily="34" charset="0"/>
            </a:endParaRPr>
          </a:p>
        </p:txBody>
      </p:sp>
      <p:pic>
        <p:nvPicPr>
          <p:cNvPr id="5122" name="Picture 2" descr="C:\Program Files (x86)\Microsoft Office\MEDIA\CAGCAT10\j0305257.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5403" y="1384257"/>
            <a:ext cx="2820380" cy="453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245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prstClr val="black">
                    <a:lumMod val="95000"/>
                    <a:lumOff val="5000"/>
                  </a:prstClr>
                </a:solidFill>
                <a:latin typeface="Arial" panose="020B0604020202020204" pitchFamily="34" charset="0"/>
                <a:cs typeface="Arial" panose="020B0604020202020204" pitchFamily="34" charset="0"/>
              </a:rPr>
              <a:pPr algn="ctr"/>
              <a:t>27</a:t>
            </a:fld>
            <a:endParaRPr lang="pl-PL" sz="2400" b="1" dirty="0">
              <a:solidFill>
                <a:prstClr val="black">
                  <a:lumMod val="95000"/>
                  <a:lumOff val="5000"/>
                </a:prst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POMIARY STĘŻEŃ PYŁÓW NA STANOWISKACH PRACY</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a:buClr>
                <a:srgbClr val="000000"/>
              </a:buClr>
              <a:buSzPct val="100000"/>
              <a:buFont typeface="Times New Roman" panose="02020603050405020304" pitchFamily="18" charset="0"/>
              <a:buNone/>
            </a:pPr>
            <a:r>
              <a:rPr lang="pl-PL" altLang="pl-PL" sz="2000" dirty="0">
                <a:solidFill>
                  <a:prstClr val="black">
                    <a:lumMod val="95000"/>
                    <a:lumOff val="5000"/>
                  </a:prst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633049" y="1497889"/>
            <a:ext cx="11089698" cy="4073936"/>
          </a:xfrm>
          <a:prstGeom prst="rect">
            <a:avLst/>
          </a:prstGeom>
          <a:noFill/>
        </p:spPr>
        <p:txBody>
          <a:bodyPr wrap="square" rtlCol="0">
            <a:spAutoFit/>
          </a:bodyPr>
          <a:lstStyle/>
          <a:p>
            <a:pPr>
              <a:lnSpc>
                <a:spcPct val="115000"/>
              </a:lnSpc>
              <a:spcAft>
                <a:spcPts val="1000"/>
              </a:spcAft>
            </a:pPr>
            <a:r>
              <a:rPr lang="pl-PL" sz="2800" b="1" dirty="0">
                <a:latin typeface="Arial" panose="020B0604020202020204" pitchFamily="34" charset="0"/>
                <a:cs typeface="Arial" panose="020B0604020202020204" pitchFamily="34" charset="0"/>
              </a:rPr>
              <a:t>Ocena narażenia na pyły polega na:</a:t>
            </a:r>
          </a:p>
          <a:p>
            <a:pPr marL="457200" indent="-457200">
              <a:lnSpc>
                <a:spcPct val="115000"/>
              </a:lnSpc>
              <a:spcAft>
                <a:spcPts val="1000"/>
              </a:spcAft>
              <a:buFont typeface="Wingdings" panose="05000000000000000000" pitchFamily="2" charset="2"/>
              <a:buChar char="§"/>
            </a:pPr>
            <a:r>
              <a:rPr lang="pl-PL" sz="2800" b="1" dirty="0">
                <a:latin typeface="Arial" panose="020B0604020202020204" pitchFamily="34" charset="0"/>
                <a:cs typeface="Arial" panose="020B0604020202020204" pitchFamily="34" charset="0"/>
              </a:rPr>
              <a:t>wykonaniu pomiarów stężeń pyłów na stanowiskach pracy,</a:t>
            </a:r>
          </a:p>
          <a:p>
            <a:pPr marL="457200" indent="-457200">
              <a:lnSpc>
                <a:spcPct val="115000"/>
              </a:lnSpc>
              <a:spcAft>
                <a:spcPts val="1000"/>
              </a:spcAft>
              <a:buFont typeface="Wingdings" panose="05000000000000000000" pitchFamily="2" charset="2"/>
              <a:buChar char="§"/>
            </a:pPr>
            <a:r>
              <a:rPr lang="pl-PL" sz="2800" b="1" dirty="0">
                <a:latin typeface="Arial" panose="020B0604020202020204" pitchFamily="34" charset="0"/>
                <a:cs typeface="Arial" panose="020B0604020202020204" pitchFamily="34" charset="0"/>
              </a:rPr>
              <a:t>określeniu wskaźników ekspozycji na pyły w odniesieniu do całodziennego czasu pracy,</a:t>
            </a:r>
          </a:p>
          <a:p>
            <a:pPr marL="457200" indent="-457200">
              <a:lnSpc>
                <a:spcPct val="115000"/>
              </a:lnSpc>
              <a:spcAft>
                <a:spcPts val="1000"/>
              </a:spcAft>
              <a:buFont typeface="Wingdings" panose="05000000000000000000" pitchFamily="2" charset="2"/>
              <a:buChar char="§"/>
            </a:pPr>
            <a:r>
              <a:rPr lang="pl-PL" sz="2800" b="1" dirty="0">
                <a:latin typeface="Arial" panose="020B0604020202020204" pitchFamily="34" charset="0"/>
                <a:cs typeface="Arial" panose="020B0604020202020204" pitchFamily="34" charset="0"/>
              </a:rPr>
              <a:t>porównaniu uzyskanej wartości wskaźników ekspozycji </a:t>
            </a:r>
            <a:br>
              <a:rPr lang="pl-PL" sz="2800" b="1" dirty="0">
                <a:latin typeface="Arial" panose="020B0604020202020204" pitchFamily="34" charset="0"/>
                <a:cs typeface="Arial" panose="020B0604020202020204" pitchFamily="34" charset="0"/>
              </a:rPr>
            </a:br>
            <a:r>
              <a:rPr lang="pl-PL" sz="2800" b="1" dirty="0">
                <a:latin typeface="Arial" panose="020B0604020202020204" pitchFamily="34" charset="0"/>
                <a:cs typeface="Arial" panose="020B0604020202020204" pitchFamily="34" charset="0"/>
              </a:rPr>
              <a:t>z wartościami najwyższych dopuszczalnych stężeń pyłów.</a:t>
            </a:r>
          </a:p>
          <a:p>
            <a:pPr>
              <a:lnSpc>
                <a:spcPct val="115000"/>
              </a:lnSpc>
              <a:spcAft>
                <a:spcPts val="1000"/>
              </a:spcAft>
            </a:pPr>
            <a:r>
              <a:rPr lang="pl-PL" sz="2800" b="1" dirty="0">
                <a:latin typeface="Arial" panose="020B0604020202020204" pitchFamily="34" charset="0"/>
                <a:cs typeface="Arial" panose="020B0604020202020204" pitchFamily="34" charset="0"/>
              </a:rPr>
              <a:t>Ocena narażenia jest podstawą do oceny ryzyka zawodowego.</a:t>
            </a:r>
            <a:r>
              <a:rPr lang="pl-PL" sz="2800" b="1" dirty="0">
                <a:solidFill>
                  <a:srgbClr val="C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31759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prstClr val="black">
                    <a:lumMod val="95000"/>
                    <a:lumOff val="5000"/>
                  </a:prstClr>
                </a:solidFill>
                <a:latin typeface="Arial" panose="020B0604020202020204" pitchFamily="34" charset="0"/>
                <a:cs typeface="Arial" panose="020B0604020202020204" pitchFamily="34" charset="0"/>
              </a:rPr>
              <a:pPr algn="ctr"/>
              <a:t>28</a:t>
            </a:fld>
            <a:endParaRPr lang="pl-PL" sz="2400" b="1" dirty="0">
              <a:solidFill>
                <a:prstClr val="black">
                  <a:lumMod val="95000"/>
                  <a:lumOff val="5000"/>
                </a:prst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NARAŻENIE INHALACYJNE</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a:buClr>
                <a:srgbClr val="000000"/>
              </a:buClr>
              <a:buSzPct val="100000"/>
              <a:buFont typeface="Times New Roman" panose="02020603050405020304" pitchFamily="18" charset="0"/>
              <a:buNone/>
            </a:pPr>
            <a:r>
              <a:rPr lang="pl-PL" altLang="pl-PL" sz="2000" dirty="0">
                <a:solidFill>
                  <a:prstClr val="black">
                    <a:lumMod val="95000"/>
                    <a:lumOff val="5000"/>
                  </a:prst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rostokąt 11"/>
          <p:cNvSpPr/>
          <p:nvPr/>
        </p:nvSpPr>
        <p:spPr>
          <a:xfrm>
            <a:off x="889000" y="1338881"/>
            <a:ext cx="10439400" cy="3666645"/>
          </a:xfrm>
          <a:prstGeom prst="rect">
            <a:avLst/>
          </a:prstGeom>
        </p:spPr>
        <p:txBody>
          <a:bodyPr wrap="square">
            <a:spAutoFit/>
          </a:bodyPr>
          <a:lstStyle/>
          <a:p>
            <a:pPr lvl="0">
              <a:lnSpc>
                <a:spcPct val="115000"/>
              </a:lnSpc>
              <a:spcBef>
                <a:spcPts val="1000"/>
              </a:spcBef>
              <a:spcAft>
                <a:spcPts val="1000"/>
              </a:spcAft>
            </a:pPr>
            <a:r>
              <a:rPr lang="pl-PL" sz="3200" b="1" dirty="0">
                <a:latin typeface="Arial" panose="020B0604020202020204" pitchFamily="34" charset="0"/>
                <a:ea typeface="Calibri"/>
                <a:cs typeface="Arial" panose="020B0604020202020204" pitchFamily="34" charset="0"/>
              </a:rPr>
              <a:t>Ryzyko zależy od rodzaju substancji i jej dawki.</a:t>
            </a:r>
          </a:p>
          <a:p>
            <a:pPr lvl="0">
              <a:lnSpc>
                <a:spcPct val="115000"/>
              </a:lnSpc>
              <a:spcBef>
                <a:spcPts val="1000"/>
              </a:spcBef>
              <a:spcAft>
                <a:spcPts val="1000"/>
              </a:spcAft>
            </a:pPr>
            <a:r>
              <a:rPr lang="pl-PL" sz="2800" b="1" dirty="0">
                <a:solidFill>
                  <a:prstClr val="black"/>
                </a:solidFill>
                <a:latin typeface="Arial" panose="020B0604020202020204" pitchFamily="34" charset="0"/>
                <a:ea typeface="Calibri"/>
                <a:cs typeface="Arial" panose="020B0604020202020204" pitchFamily="34" charset="0"/>
              </a:rPr>
              <a:t>Dawka wprowadzonej do organizmu substancji zależy od:</a:t>
            </a:r>
          </a:p>
          <a:p>
            <a:pPr marL="914400" lvl="1" indent="-457200">
              <a:lnSpc>
                <a:spcPct val="115000"/>
              </a:lnSpc>
              <a:spcBef>
                <a:spcPts val="1000"/>
              </a:spcBef>
              <a:spcAft>
                <a:spcPts val="1000"/>
              </a:spcAft>
              <a:buFont typeface="Wingdings" panose="05000000000000000000" pitchFamily="2" charset="2"/>
              <a:buChar char="§"/>
            </a:pPr>
            <a:r>
              <a:rPr lang="pl-PL" sz="2800" b="1" dirty="0">
                <a:solidFill>
                  <a:prstClr val="black"/>
                </a:solidFill>
                <a:latin typeface="Arial" panose="020B0604020202020204" pitchFamily="34" charset="0"/>
                <a:ea typeface="Calibri"/>
                <a:cs typeface="Arial" panose="020B0604020202020204" pitchFamily="34" charset="0"/>
              </a:rPr>
              <a:t>stężenia substancji w powietrzu,</a:t>
            </a:r>
          </a:p>
          <a:p>
            <a:pPr marL="914400" lvl="1" indent="-457200">
              <a:lnSpc>
                <a:spcPct val="115000"/>
              </a:lnSpc>
              <a:spcBef>
                <a:spcPts val="1000"/>
              </a:spcBef>
              <a:spcAft>
                <a:spcPts val="1000"/>
              </a:spcAft>
              <a:buFont typeface="Wingdings" panose="05000000000000000000" pitchFamily="2" charset="2"/>
              <a:buChar char="§"/>
            </a:pPr>
            <a:r>
              <a:rPr lang="pl-PL" sz="2800" b="1" dirty="0">
                <a:solidFill>
                  <a:prstClr val="black"/>
                </a:solidFill>
                <a:latin typeface="Arial" panose="020B0604020202020204" pitchFamily="34" charset="0"/>
                <a:ea typeface="Calibri"/>
                <a:cs typeface="Arial" panose="020B0604020202020204" pitchFamily="34" charset="0"/>
              </a:rPr>
              <a:t>czasu narażenia,</a:t>
            </a:r>
          </a:p>
          <a:p>
            <a:pPr marL="914400" lvl="1" indent="-457200">
              <a:lnSpc>
                <a:spcPct val="115000"/>
              </a:lnSpc>
              <a:spcBef>
                <a:spcPts val="1000"/>
              </a:spcBef>
              <a:spcAft>
                <a:spcPts val="1000"/>
              </a:spcAft>
              <a:buFont typeface="Wingdings" panose="05000000000000000000" pitchFamily="2" charset="2"/>
              <a:buChar char="§"/>
            </a:pPr>
            <a:r>
              <a:rPr lang="pl-PL" sz="2800" b="1" dirty="0">
                <a:solidFill>
                  <a:prstClr val="black"/>
                </a:solidFill>
                <a:latin typeface="Arial" panose="020B0604020202020204" pitchFamily="34" charset="0"/>
                <a:ea typeface="Calibri"/>
                <a:cs typeface="Arial" panose="020B0604020202020204" pitchFamily="34" charset="0"/>
              </a:rPr>
              <a:t>poziomu wentylacji płuc.</a:t>
            </a:r>
            <a:endParaRPr lang="pl-PL" sz="2800" dirty="0">
              <a:solidFill>
                <a:prstClr val="black"/>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493619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rostokąt 19"/>
          <p:cNvSpPr/>
          <p:nvPr/>
        </p:nvSpPr>
        <p:spPr>
          <a:xfrm>
            <a:off x="2150598" y="5648583"/>
            <a:ext cx="10041401" cy="1209417"/>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0" y="1686933"/>
            <a:ext cx="12192000" cy="830997"/>
          </a:xfrm>
          <a:prstGeom prst="rect">
            <a:avLst/>
          </a:prstGeom>
          <a:noFill/>
        </p:spPr>
        <p:txBody>
          <a:bodyPr wrap="square" rtlCol="0">
            <a:spAutoFit/>
          </a:bodyPr>
          <a:lstStyle/>
          <a:p>
            <a:pPr algn="ctr"/>
            <a:r>
              <a:rPr lang="pl-PL" sz="4800" b="1" dirty="0">
                <a:solidFill>
                  <a:schemeClr val="accent1">
                    <a:lumMod val="75000"/>
                  </a:schemeClr>
                </a:solidFill>
                <a:latin typeface="Arial" panose="020B0604020202020204" pitchFamily="34" charset="0"/>
                <a:cs typeface="Arial" panose="020B0604020202020204" pitchFamily="34" charset="0"/>
              </a:rPr>
              <a:t>DZIĘKUJĘ ZA UWAGĘ</a:t>
            </a:r>
          </a:p>
        </p:txBody>
      </p:sp>
      <p:grpSp>
        <p:nvGrpSpPr>
          <p:cNvPr id="12" name="Grupa 11"/>
          <p:cNvGrpSpPr/>
          <p:nvPr/>
        </p:nvGrpSpPr>
        <p:grpSpPr>
          <a:xfrm>
            <a:off x="4779962" y="3229062"/>
            <a:ext cx="7415590" cy="2419521"/>
            <a:chOff x="2776694" y="3539958"/>
            <a:chExt cx="7244862" cy="2343352"/>
          </a:xfrm>
        </p:grpSpPr>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6694" y="3539958"/>
              <a:ext cx="7244862" cy="2343352"/>
            </a:xfrm>
            <a:prstGeom prst="rect">
              <a:avLst/>
            </a:prstGeom>
          </p:spPr>
        </p:pic>
        <p:sp>
          <p:nvSpPr>
            <p:cNvPr id="11" name="Prostokąt 10"/>
            <p:cNvSpPr/>
            <p:nvPr/>
          </p:nvSpPr>
          <p:spPr>
            <a:xfrm>
              <a:off x="2853732" y="5546690"/>
              <a:ext cx="1868993" cy="301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14" name="Picture 2" descr="P:\Promocja\KSIW_2013\LogoPodstawowe\LogoPodstawoweCMY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180" y="21266"/>
            <a:ext cx="5078110" cy="8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Łącznik prosty 14"/>
          <p:cNvCxnSpPr/>
          <p:nvPr/>
        </p:nvCxnSpPr>
        <p:spPr>
          <a:xfrm>
            <a:off x="0" y="913396"/>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pic>
        <p:nvPicPr>
          <p:cNvPr id="17" name="Obraz 16"/>
          <p:cNvPicPr>
            <a:picLocks noChangeAspect="1"/>
          </p:cNvPicPr>
          <p:nvPr/>
        </p:nvPicPr>
        <p:blipFill rotWithShape="1">
          <a:blip r:embed="rId5"/>
          <a:srcRect l="13378" t="19757" r="42807" b="6882"/>
          <a:stretch/>
        </p:blipFill>
        <p:spPr>
          <a:xfrm>
            <a:off x="2150599" y="3229063"/>
            <a:ext cx="2667882" cy="2419521"/>
          </a:xfrm>
          <a:prstGeom prst="rect">
            <a:avLst/>
          </a:prstGeom>
        </p:spPr>
      </p:pic>
      <p:sp>
        <p:nvSpPr>
          <p:cNvPr id="21" name="Text Box 5"/>
          <p:cNvSpPr txBox="1">
            <a:spLocks noChangeArrowheads="1"/>
          </p:cNvSpPr>
          <p:nvPr/>
        </p:nvSpPr>
        <p:spPr bwMode="auto">
          <a:xfrm>
            <a:off x="1096564" y="5740945"/>
            <a:ext cx="12192000" cy="49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buClr>
                <a:srgbClr val="000000"/>
              </a:buClr>
              <a:buSzPct val="100000"/>
            </a:pPr>
            <a:r>
              <a:rPr lang="pl-PL" altLang="pl-PL" sz="2600" dirty="0">
                <a:latin typeface="Arial" panose="020B0604020202020204" pitchFamily="34" charset="0"/>
              </a:rPr>
              <a:t>www.pip.gov.pl     www.programyprewencyjne.pl </a:t>
            </a:r>
          </a:p>
        </p:txBody>
      </p:sp>
      <p:sp>
        <p:nvSpPr>
          <p:cNvPr id="13" name="pole tekstowe 12"/>
          <p:cNvSpPr txBox="1"/>
          <p:nvPr/>
        </p:nvSpPr>
        <p:spPr>
          <a:xfrm>
            <a:off x="2147045" y="6467402"/>
            <a:ext cx="10044954" cy="338554"/>
          </a:xfrm>
          <a:prstGeom prst="rect">
            <a:avLst/>
          </a:prstGeom>
          <a:noFill/>
        </p:spPr>
        <p:txBody>
          <a:bodyPr wrap="square" rtlCol="0">
            <a:spAutoFit/>
          </a:bodyPr>
          <a:lstStyle/>
          <a:p>
            <a:pPr algn="ctr"/>
            <a:r>
              <a:rPr lang="pl-PL" sz="1600" dirty="0">
                <a:solidFill>
                  <a:schemeClr val="bg1"/>
                </a:solidFill>
              </a:rPr>
              <a:t>Opracowanie: Krzysztof Goldman – Okręgowy Inspektorat Pracy w Lublinie</a:t>
            </a:r>
          </a:p>
        </p:txBody>
      </p:sp>
    </p:spTree>
    <p:extLst>
      <p:ext uri="{BB962C8B-B14F-4D97-AF65-F5344CB8AC3E}">
        <p14:creationId xmlns:p14="http://schemas.microsoft.com/office/powerpoint/2010/main" val="354466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prstClr val="black">
                    <a:lumMod val="95000"/>
                    <a:lumOff val="5000"/>
                  </a:prstClr>
                </a:solidFill>
                <a:latin typeface="Arial" panose="020B0604020202020204" pitchFamily="34" charset="0"/>
                <a:cs typeface="Arial" panose="020B0604020202020204" pitchFamily="34" charset="0"/>
              </a:rPr>
              <a:pPr algn="ctr"/>
              <a:t>3</a:t>
            </a:fld>
            <a:endParaRPr lang="pl-PL" sz="2400" b="1" dirty="0">
              <a:solidFill>
                <a:prstClr val="black">
                  <a:lumMod val="95000"/>
                  <a:lumOff val="5000"/>
                </a:prst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lvl="0" algn="ctr"/>
            <a:r>
              <a:rPr lang="pl-PL" sz="3200" b="1" dirty="0">
                <a:solidFill>
                  <a:srgbClr val="336699"/>
                </a:solidFill>
                <a:latin typeface="Arial" panose="020B0604020202020204" pitchFamily="34" charset="0"/>
                <a:cs typeface="Arial" panose="020B0604020202020204" pitchFamily="34" charset="0"/>
              </a:rPr>
              <a:t>ZAGROŻENIE PYŁAMI W MIEJSCU PRACY</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a:buClr>
                <a:srgbClr val="000000"/>
              </a:buClr>
              <a:buSzPct val="100000"/>
              <a:buFont typeface="Times New Roman" panose="02020603050405020304" pitchFamily="18" charset="0"/>
              <a:buNone/>
            </a:pPr>
            <a:r>
              <a:rPr lang="pl-PL" altLang="pl-PL" sz="2000" dirty="0">
                <a:solidFill>
                  <a:prstClr val="black">
                    <a:lumMod val="95000"/>
                    <a:lumOff val="5000"/>
                  </a:prst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642431" y="1286046"/>
            <a:ext cx="11001274" cy="3785652"/>
          </a:xfrm>
          <a:prstGeom prst="rect">
            <a:avLst/>
          </a:prstGeom>
          <a:noFill/>
        </p:spPr>
        <p:txBody>
          <a:bodyPr wrap="square" rtlCol="0">
            <a:spAutoFit/>
          </a:bodyPr>
          <a:lstStyle/>
          <a:p>
            <a:pPr>
              <a:lnSpc>
                <a:spcPct val="150000"/>
              </a:lnSpc>
            </a:pPr>
            <a:r>
              <a:rPr lang="pl-PL" sz="3200" b="1" dirty="0">
                <a:solidFill>
                  <a:prstClr val="black"/>
                </a:solidFill>
                <a:latin typeface="Arial" panose="020B0604020202020204" pitchFamily="34" charset="0"/>
                <a:cs typeface="Arial" panose="020B0604020202020204" pitchFamily="34" charset="0"/>
              </a:rPr>
              <a:t> Pył – to cząstki ciała stałego różnej wielkości i różnego pochodzenia, przez pewien czas pozostające w zawieszeniu w gazie.</a:t>
            </a:r>
            <a:endParaRPr lang="pl-PL" sz="3200" dirty="0">
              <a:solidFill>
                <a:prstClr val="black"/>
              </a:solidFill>
              <a:latin typeface="Arial" panose="020B0604020202020204" pitchFamily="34" charset="0"/>
              <a:cs typeface="Arial" panose="020B0604020202020204" pitchFamily="34" charset="0"/>
            </a:endParaRPr>
          </a:p>
          <a:p>
            <a:pPr>
              <a:lnSpc>
                <a:spcPct val="150000"/>
              </a:lnSpc>
            </a:pPr>
            <a:r>
              <a:rPr lang="pl-PL" sz="3200" dirty="0">
                <a:solidFill>
                  <a:prstClr val="black"/>
                </a:solidFill>
                <a:latin typeface="Arial" panose="020B0604020202020204" pitchFamily="34" charset="0"/>
                <a:cs typeface="Arial" panose="020B0604020202020204" pitchFamily="34" charset="0"/>
              </a:rPr>
              <a:t>						Norma PN-ISO 4225:1999  	Jakość powietrza. Zagadnienia ogólne. Terminologia</a:t>
            </a:r>
          </a:p>
        </p:txBody>
      </p:sp>
    </p:spTree>
    <p:extLst>
      <p:ext uri="{BB962C8B-B14F-4D97-AF65-F5344CB8AC3E}">
        <p14:creationId xmlns:p14="http://schemas.microsoft.com/office/powerpoint/2010/main" val="4047137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schemeClr val="tx1">
                    <a:lumMod val="95000"/>
                    <a:lumOff val="5000"/>
                  </a:schemeClr>
                </a:solidFill>
                <a:latin typeface="Arial" panose="020B0604020202020204" pitchFamily="34" charset="0"/>
                <a:cs typeface="Arial" panose="020B0604020202020204" pitchFamily="34" charset="0"/>
              </a:rPr>
              <a:pPr algn="ctr"/>
              <a:t>4</a:t>
            </a:fld>
            <a:endParaRPr lang="pl-PL"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ZAGROŻENIE PYŁAMI W MIEJSCU PRACY</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pl-PL" altLang="pl-PL" sz="2000" dirty="0">
                <a:solidFill>
                  <a:schemeClr val="tx1">
                    <a:lumMod val="95000"/>
                    <a:lumOff val="5000"/>
                  </a:scheme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539594" y="1132114"/>
            <a:ext cx="11089697" cy="4616648"/>
          </a:xfrm>
          <a:prstGeom prst="rect">
            <a:avLst/>
          </a:prstGeom>
          <a:noFill/>
        </p:spPr>
        <p:txBody>
          <a:bodyPr wrap="square" rtlCol="0">
            <a:spAutoFit/>
          </a:bodyPr>
          <a:lstStyle/>
          <a:p>
            <a:pPr>
              <a:lnSpc>
                <a:spcPct val="150000"/>
              </a:lnSpc>
            </a:pPr>
            <a:r>
              <a:rPr lang="pl-PL" sz="2800" b="1" dirty="0">
                <a:solidFill>
                  <a:prstClr val="black"/>
                </a:solidFill>
                <a:latin typeface="Arial" panose="020B0604020202020204" pitchFamily="34" charset="0"/>
                <a:cs typeface="Arial" panose="020B0604020202020204" pitchFamily="34" charset="0"/>
              </a:rPr>
              <a:t>Na pyły narażeni są w szczególności pracownicy zatrudnieni w:</a:t>
            </a:r>
          </a:p>
          <a:p>
            <a:pPr marL="457200" indent="-457200">
              <a:lnSpc>
                <a:spcPct val="150000"/>
              </a:lnSpc>
              <a:buFont typeface="Wingdings" panose="05000000000000000000" pitchFamily="2" charset="2"/>
              <a:buChar char="§"/>
            </a:pPr>
            <a:r>
              <a:rPr lang="pl-PL" sz="2800" dirty="0">
                <a:solidFill>
                  <a:prstClr val="black"/>
                </a:solidFill>
                <a:latin typeface="Arial" panose="020B0604020202020204" pitchFamily="34" charset="0"/>
                <a:cs typeface="Arial" panose="020B0604020202020204" pitchFamily="34" charset="0"/>
              </a:rPr>
              <a:t>kopalniach, kamieniołomach,</a:t>
            </a:r>
          </a:p>
          <a:p>
            <a:pPr marL="457200" indent="-457200">
              <a:lnSpc>
                <a:spcPct val="150000"/>
              </a:lnSpc>
              <a:buFont typeface="Wingdings" panose="05000000000000000000" pitchFamily="2" charset="2"/>
              <a:buChar char="§"/>
            </a:pPr>
            <a:r>
              <a:rPr lang="pl-PL" sz="2800" dirty="0">
                <a:solidFill>
                  <a:prstClr val="black"/>
                </a:solidFill>
                <a:latin typeface="Arial" panose="020B0604020202020204" pitchFamily="34" charset="0"/>
                <a:cs typeface="Arial" panose="020B0604020202020204" pitchFamily="34" charset="0"/>
              </a:rPr>
              <a:t>przemyśle chemicznym, </a:t>
            </a:r>
          </a:p>
          <a:p>
            <a:pPr marL="457200" indent="-457200">
              <a:lnSpc>
                <a:spcPct val="150000"/>
              </a:lnSpc>
              <a:buFont typeface="Wingdings" panose="05000000000000000000" pitchFamily="2" charset="2"/>
              <a:buChar char="§"/>
            </a:pPr>
            <a:r>
              <a:rPr lang="pl-PL" sz="2800" dirty="0">
                <a:solidFill>
                  <a:prstClr val="black"/>
                </a:solidFill>
                <a:latin typeface="Arial" panose="020B0604020202020204" pitchFamily="34" charset="0"/>
                <a:cs typeface="Arial" panose="020B0604020202020204" pitchFamily="34" charset="0"/>
              </a:rPr>
              <a:t>przemyśle drzewnym,</a:t>
            </a:r>
          </a:p>
          <a:p>
            <a:pPr marL="457200" indent="-457200">
              <a:lnSpc>
                <a:spcPct val="150000"/>
              </a:lnSpc>
              <a:buFont typeface="Wingdings" panose="05000000000000000000" pitchFamily="2" charset="2"/>
              <a:buChar char="§"/>
            </a:pPr>
            <a:r>
              <a:rPr lang="pl-PL" sz="2800" dirty="0">
                <a:solidFill>
                  <a:prstClr val="black"/>
                </a:solidFill>
                <a:latin typeface="Arial" panose="020B0604020202020204" pitchFamily="34" charset="0"/>
                <a:cs typeface="Arial" panose="020B0604020202020204" pitchFamily="34" charset="0"/>
              </a:rPr>
              <a:t>rolnictwie,</a:t>
            </a:r>
          </a:p>
          <a:p>
            <a:pPr marL="457200" indent="-457200">
              <a:lnSpc>
                <a:spcPct val="150000"/>
              </a:lnSpc>
              <a:buFont typeface="Wingdings" panose="05000000000000000000" pitchFamily="2" charset="2"/>
              <a:buChar char="§"/>
            </a:pPr>
            <a:r>
              <a:rPr lang="pl-PL" sz="2800" dirty="0">
                <a:solidFill>
                  <a:prstClr val="black"/>
                </a:solidFill>
                <a:latin typeface="Arial" panose="020B0604020202020204" pitchFamily="34" charset="0"/>
                <a:cs typeface="Arial" panose="020B0604020202020204" pitchFamily="34" charset="0"/>
              </a:rPr>
              <a:t>hutach i przemyśle metalowym,</a:t>
            </a:r>
          </a:p>
          <a:p>
            <a:pPr marL="457200" indent="-457200">
              <a:lnSpc>
                <a:spcPct val="150000"/>
              </a:lnSpc>
              <a:buFont typeface="Wingdings" panose="05000000000000000000" pitchFamily="2" charset="2"/>
              <a:buChar char="§"/>
            </a:pPr>
            <a:r>
              <a:rPr lang="pl-PL" sz="2800" dirty="0">
                <a:solidFill>
                  <a:prstClr val="black"/>
                </a:solidFill>
                <a:latin typeface="Arial" panose="020B0604020202020204" pitchFamily="34" charset="0"/>
                <a:cs typeface="Arial" panose="020B0604020202020204" pitchFamily="34" charset="0"/>
              </a:rPr>
              <a:t>budownictwie.</a:t>
            </a:r>
            <a:endParaRPr lang="pl-PL" sz="28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2162" y="2004598"/>
            <a:ext cx="5306844" cy="36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71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schemeClr val="tx1">
                    <a:lumMod val="95000"/>
                    <a:lumOff val="5000"/>
                  </a:schemeClr>
                </a:solidFill>
                <a:latin typeface="Arial" panose="020B0604020202020204" pitchFamily="34" charset="0"/>
                <a:cs typeface="Arial" panose="020B0604020202020204" pitchFamily="34" charset="0"/>
              </a:rPr>
              <a:pPr algn="ctr"/>
              <a:t>5</a:t>
            </a:fld>
            <a:endParaRPr lang="pl-PL"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ZAGROŻENIE PYŁAMI W MIEJSCU PRACY</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pl-PL" altLang="pl-PL" sz="2000" dirty="0">
                <a:solidFill>
                  <a:schemeClr val="tx1">
                    <a:lumMod val="95000"/>
                    <a:lumOff val="5000"/>
                  </a:scheme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871369" y="1132114"/>
            <a:ext cx="6126331" cy="2308324"/>
          </a:xfrm>
          <a:prstGeom prst="rect">
            <a:avLst/>
          </a:prstGeom>
          <a:noFill/>
        </p:spPr>
        <p:txBody>
          <a:bodyPr wrap="square" rtlCol="0">
            <a:spAutoFit/>
          </a:bodyPr>
          <a:lstStyle/>
          <a:p>
            <a:pPr>
              <a:lnSpc>
                <a:spcPct val="150000"/>
              </a:lnSpc>
            </a:pPr>
            <a:r>
              <a:rPr lang="pl-PL" sz="3200" b="1" dirty="0">
                <a:latin typeface="Arial" panose="020B0604020202020204" pitchFamily="34" charset="0"/>
                <a:cs typeface="Arial" panose="020B0604020202020204" pitchFamily="34" charset="0"/>
              </a:rPr>
              <a:t>Pyły są nie tylko zagrożeniem zdrowotnym, mogą być również przyczyną wybuchu.</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914" y="1485065"/>
            <a:ext cx="2920850" cy="412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11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prstClr val="black">
                    <a:lumMod val="95000"/>
                    <a:lumOff val="5000"/>
                  </a:prstClr>
                </a:solidFill>
                <a:latin typeface="Arial" panose="020B0604020202020204" pitchFamily="34" charset="0"/>
                <a:cs typeface="Arial" panose="020B0604020202020204" pitchFamily="34" charset="0"/>
              </a:rPr>
              <a:pPr algn="ctr"/>
              <a:t>6</a:t>
            </a:fld>
            <a:endParaRPr lang="pl-PL" sz="2400" b="1" dirty="0">
              <a:solidFill>
                <a:prstClr val="black">
                  <a:lumMod val="95000"/>
                  <a:lumOff val="5000"/>
                </a:prst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ZAGROŻENIE PYŁAMI W MIEJSCU PRACY</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a:buClr>
                <a:srgbClr val="000000"/>
              </a:buClr>
              <a:buSzPct val="100000"/>
              <a:buFont typeface="Times New Roman" panose="02020603050405020304" pitchFamily="18" charset="0"/>
              <a:buNone/>
            </a:pPr>
            <a:r>
              <a:rPr lang="pl-PL" altLang="pl-PL" sz="2000" dirty="0">
                <a:solidFill>
                  <a:prstClr val="black">
                    <a:lumMod val="95000"/>
                    <a:lumOff val="5000"/>
                  </a:prst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790704" y="1316660"/>
            <a:ext cx="11001274" cy="4462760"/>
          </a:xfrm>
          <a:prstGeom prst="rect">
            <a:avLst/>
          </a:prstGeom>
          <a:noFill/>
        </p:spPr>
        <p:txBody>
          <a:bodyPr wrap="square" rtlCol="0">
            <a:spAutoFit/>
          </a:bodyPr>
          <a:lstStyle/>
          <a:p>
            <a:pPr>
              <a:spcBef>
                <a:spcPts val="600"/>
              </a:spcBef>
              <a:spcAft>
                <a:spcPts val="600"/>
              </a:spcAft>
            </a:pPr>
            <a:r>
              <a:rPr lang="pl-PL" sz="2800" b="1" dirty="0">
                <a:latin typeface="Arial" panose="020B0604020202020204" pitchFamily="34" charset="0"/>
                <a:cs typeface="Arial" panose="020B0604020202020204" pitchFamily="34" charset="0"/>
              </a:rPr>
              <a:t>Oddziaływanie pyłów na ludzi jest niebezpieczne i prowadzi często do:</a:t>
            </a:r>
          </a:p>
          <a:p>
            <a:pPr marL="457200" indent="-457200">
              <a:spcBef>
                <a:spcPts val="600"/>
              </a:spcBef>
              <a:spcAft>
                <a:spcPts val="600"/>
              </a:spcAft>
              <a:buFont typeface="Wingdings" panose="05000000000000000000" pitchFamily="2" charset="2"/>
              <a:buChar char="§"/>
            </a:pPr>
            <a:r>
              <a:rPr lang="pl-PL" sz="2800" b="1" dirty="0">
                <a:latin typeface="Arial" panose="020B0604020202020204" pitchFamily="34" charset="0"/>
                <a:cs typeface="Arial" panose="020B0604020202020204" pitchFamily="34" charset="0"/>
              </a:rPr>
              <a:t>uszkodzenia lub chorób oczu, </a:t>
            </a:r>
          </a:p>
          <a:p>
            <a:pPr marL="457200" indent="-457200">
              <a:spcBef>
                <a:spcPts val="600"/>
              </a:spcBef>
              <a:spcAft>
                <a:spcPts val="600"/>
              </a:spcAft>
              <a:buFont typeface="Wingdings" panose="05000000000000000000" pitchFamily="2" charset="2"/>
              <a:buChar char="§"/>
            </a:pPr>
            <a:r>
              <a:rPr lang="pl-PL" sz="2800" b="1" dirty="0">
                <a:latin typeface="Arial" panose="020B0604020202020204" pitchFamily="34" charset="0"/>
                <a:cs typeface="Arial" panose="020B0604020202020204" pitchFamily="34" charset="0"/>
              </a:rPr>
              <a:t>podrażnienia naskórka, </a:t>
            </a:r>
          </a:p>
          <a:p>
            <a:pPr marL="457200" indent="-457200">
              <a:spcBef>
                <a:spcPts val="600"/>
              </a:spcBef>
              <a:spcAft>
                <a:spcPts val="600"/>
              </a:spcAft>
              <a:buFont typeface="Wingdings" panose="05000000000000000000" pitchFamily="2" charset="2"/>
              <a:buChar char="§"/>
            </a:pPr>
            <a:r>
              <a:rPr lang="pl-PL" sz="2800" b="1" dirty="0">
                <a:latin typeface="Arial" panose="020B0604020202020204" pitchFamily="34" charset="0"/>
                <a:cs typeface="Arial" panose="020B0604020202020204" pitchFamily="34" charset="0"/>
              </a:rPr>
              <a:t>zapalenia górnych dróg oddechowych, </a:t>
            </a:r>
          </a:p>
          <a:p>
            <a:pPr marL="457200" indent="-457200">
              <a:spcBef>
                <a:spcPts val="600"/>
              </a:spcBef>
              <a:spcAft>
                <a:spcPts val="600"/>
              </a:spcAft>
              <a:buFont typeface="Wingdings" panose="05000000000000000000" pitchFamily="2" charset="2"/>
              <a:buChar char="§"/>
            </a:pPr>
            <a:r>
              <a:rPr lang="pl-PL" sz="2800" b="1" dirty="0">
                <a:latin typeface="Arial" panose="020B0604020202020204" pitchFamily="34" charset="0"/>
                <a:cs typeface="Arial" panose="020B0604020202020204" pitchFamily="34" charset="0"/>
              </a:rPr>
              <a:t>pylicy płuc, </a:t>
            </a:r>
          </a:p>
          <a:p>
            <a:pPr marL="457200" indent="-457200">
              <a:spcBef>
                <a:spcPts val="600"/>
              </a:spcBef>
              <a:spcAft>
                <a:spcPts val="600"/>
              </a:spcAft>
              <a:buFont typeface="Wingdings" panose="05000000000000000000" pitchFamily="2" charset="2"/>
              <a:buChar char="§"/>
            </a:pPr>
            <a:r>
              <a:rPr lang="pl-PL" sz="2800" b="1" dirty="0">
                <a:latin typeface="Arial" panose="020B0604020202020204" pitchFamily="34" charset="0"/>
                <a:cs typeface="Arial" panose="020B0604020202020204" pitchFamily="34" charset="0"/>
              </a:rPr>
              <a:t>nowotworów gardła, krtani i płuc, </a:t>
            </a:r>
          </a:p>
          <a:p>
            <a:pPr marL="457200" indent="-457200">
              <a:spcBef>
                <a:spcPts val="600"/>
              </a:spcBef>
              <a:spcAft>
                <a:spcPts val="600"/>
              </a:spcAft>
              <a:buFont typeface="Wingdings" panose="05000000000000000000" pitchFamily="2" charset="2"/>
              <a:buChar char="§"/>
            </a:pPr>
            <a:r>
              <a:rPr lang="pl-PL" sz="2800" b="1" dirty="0">
                <a:latin typeface="Arial" panose="020B0604020202020204" pitchFamily="34" charset="0"/>
                <a:cs typeface="Arial" panose="020B0604020202020204" pitchFamily="34" charset="0"/>
              </a:rPr>
              <a:t>może być przyczyną astmy, chorób alergicznych itp.</a:t>
            </a:r>
          </a:p>
        </p:txBody>
      </p:sp>
    </p:spTree>
    <p:extLst>
      <p:ext uri="{BB962C8B-B14F-4D97-AF65-F5344CB8AC3E}">
        <p14:creationId xmlns:p14="http://schemas.microsoft.com/office/powerpoint/2010/main" val="384680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rostokąt 19"/>
          <p:cNvSpPr/>
          <p:nvPr/>
        </p:nvSpPr>
        <p:spPr>
          <a:xfrm>
            <a:off x="2150598" y="5733629"/>
            <a:ext cx="10041401" cy="1124371"/>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10" name="pole tekstowe 9"/>
          <p:cNvSpPr txBox="1"/>
          <p:nvPr/>
        </p:nvSpPr>
        <p:spPr>
          <a:xfrm>
            <a:off x="0" y="1500772"/>
            <a:ext cx="12192000" cy="1384995"/>
          </a:xfrm>
          <a:prstGeom prst="rect">
            <a:avLst/>
          </a:prstGeom>
          <a:noFill/>
        </p:spPr>
        <p:txBody>
          <a:bodyPr wrap="square" rtlCol="0">
            <a:spAutoFit/>
          </a:bodyPr>
          <a:lstStyle/>
          <a:p>
            <a:pPr algn="ctr"/>
            <a:r>
              <a:rPr lang="pl-PL" sz="4800" b="1" dirty="0">
                <a:solidFill>
                  <a:schemeClr val="accent1">
                    <a:lumMod val="75000"/>
                  </a:schemeClr>
                </a:solidFill>
                <a:latin typeface="Arial" panose="020B0604020202020204" pitchFamily="34" charset="0"/>
                <a:cs typeface="Arial" panose="020B0604020202020204" pitchFamily="34" charset="0"/>
              </a:rPr>
              <a:t>ZAGROŻENIE PYŁAMI </a:t>
            </a:r>
          </a:p>
          <a:p>
            <a:pPr algn="ctr"/>
            <a:r>
              <a:rPr lang="pl-PL" sz="3600" dirty="0">
                <a:solidFill>
                  <a:schemeClr val="accent1">
                    <a:lumMod val="75000"/>
                  </a:schemeClr>
                </a:solidFill>
              </a:rPr>
              <a:t>PODSTAWY PRAWNE</a:t>
            </a:r>
          </a:p>
        </p:txBody>
      </p:sp>
      <p:grpSp>
        <p:nvGrpSpPr>
          <p:cNvPr id="12" name="Grupa 11"/>
          <p:cNvGrpSpPr/>
          <p:nvPr/>
        </p:nvGrpSpPr>
        <p:grpSpPr>
          <a:xfrm>
            <a:off x="4779962" y="3558665"/>
            <a:ext cx="7415590" cy="2419521"/>
            <a:chOff x="2776694" y="3539958"/>
            <a:chExt cx="7244862" cy="2343352"/>
          </a:xfrm>
        </p:grpSpPr>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6694" y="3539958"/>
              <a:ext cx="7244862" cy="2343352"/>
            </a:xfrm>
            <a:prstGeom prst="rect">
              <a:avLst/>
            </a:prstGeom>
          </p:spPr>
        </p:pic>
        <p:sp>
          <p:nvSpPr>
            <p:cNvPr id="11" name="Prostokąt 10"/>
            <p:cNvSpPr/>
            <p:nvPr/>
          </p:nvSpPr>
          <p:spPr>
            <a:xfrm>
              <a:off x="2853732" y="5546690"/>
              <a:ext cx="1868993" cy="301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grpSp>
      <p:pic>
        <p:nvPicPr>
          <p:cNvPr id="14" name="Picture 2" descr="P:\Promocja\KSIW_2013\LogoPodstawowe\LogoPodstawoweCMY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180" y="21266"/>
            <a:ext cx="5078110" cy="8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Łącznik prosty 14"/>
          <p:cNvCxnSpPr/>
          <p:nvPr/>
        </p:nvCxnSpPr>
        <p:spPr>
          <a:xfrm>
            <a:off x="0" y="913396"/>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pic>
        <p:nvPicPr>
          <p:cNvPr id="17" name="Obraz 16"/>
          <p:cNvPicPr>
            <a:picLocks noChangeAspect="1"/>
          </p:cNvPicPr>
          <p:nvPr/>
        </p:nvPicPr>
        <p:blipFill rotWithShape="1">
          <a:blip r:embed="rId5"/>
          <a:srcRect l="13378" t="19757" r="42807" b="6882"/>
          <a:stretch/>
        </p:blipFill>
        <p:spPr>
          <a:xfrm>
            <a:off x="2150599" y="3558666"/>
            <a:ext cx="2667882" cy="2419521"/>
          </a:xfrm>
          <a:prstGeom prst="rect">
            <a:avLst/>
          </a:prstGeom>
        </p:spPr>
      </p:pic>
      <p:sp>
        <p:nvSpPr>
          <p:cNvPr id="21" name="Text Box 5"/>
          <p:cNvSpPr txBox="1">
            <a:spLocks noChangeArrowheads="1"/>
          </p:cNvSpPr>
          <p:nvPr/>
        </p:nvSpPr>
        <p:spPr bwMode="auto">
          <a:xfrm>
            <a:off x="1096564" y="6113090"/>
            <a:ext cx="12192000" cy="49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buClr>
                <a:srgbClr val="000000"/>
              </a:buClr>
              <a:buSzPct val="100000"/>
            </a:pPr>
            <a:r>
              <a:rPr lang="pl-PL" altLang="pl-PL" sz="2600" dirty="0">
                <a:solidFill>
                  <a:prstClr val="white"/>
                </a:solidFill>
                <a:latin typeface="Arial" panose="020B0604020202020204" pitchFamily="34" charset="0"/>
              </a:rPr>
              <a:t>www.pip.gov.pl     www.programyprewencyjne.pl </a:t>
            </a:r>
          </a:p>
        </p:txBody>
      </p:sp>
    </p:spTree>
    <p:extLst>
      <p:ext uri="{BB962C8B-B14F-4D97-AF65-F5344CB8AC3E}">
        <p14:creationId xmlns:p14="http://schemas.microsoft.com/office/powerpoint/2010/main" val="84845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prstClr val="black">
                    <a:lumMod val="95000"/>
                    <a:lumOff val="5000"/>
                  </a:prstClr>
                </a:solidFill>
                <a:latin typeface="Arial" panose="020B0604020202020204" pitchFamily="34" charset="0"/>
                <a:cs typeface="Arial" panose="020B0604020202020204" pitchFamily="34" charset="0"/>
              </a:rPr>
              <a:pPr algn="ctr"/>
              <a:t>8</a:t>
            </a:fld>
            <a:endParaRPr lang="pl-PL" sz="2400" b="1" dirty="0">
              <a:solidFill>
                <a:prstClr val="black">
                  <a:lumMod val="95000"/>
                  <a:lumOff val="5000"/>
                </a:prst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PRZEPISY PRAWA DOTYCZĄCE PYŁÓW</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a:buClr>
                <a:srgbClr val="000000"/>
              </a:buClr>
              <a:buSzPct val="100000"/>
              <a:buFont typeface="Times New Roman" panose="02020603050405020304" pitchFamily="18" charset="0"/>
              <a:buNone/>
            </a:pPr>
            <a:r>
              <a:rPr lang="pl-PL" altLang="pl-PL" sz="2000" dirty="0">
                <a:solidFill>
                  <a:prstClr val="black">
                    <a:lumMod val="95000"/>
                    <a:lumOff val="5000"/>
                  </a:prst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710006" y="1563045"/>
            <a:ext cx="10789000" cy="3970318"/>
          </a:xfrm>
          <a:prstGeom prst="rect">
            <a:avLst/>
          </a:prstGeom>
          <a:noFill/>
        </p:spPr>
        <p:txBody>
          <a:bodyPr wrap="square" rtlCol="0">
            <a:spAutoFit/>
          </a:bodyPr>
          <a:lstStyle/>
          <a:p>
            <a:pPr>
              <a:lnSpc>
                <a:spcPct val="150000"/>
              </a:lnSpc>
            </a:pPr>
            <a:r>
              <a:rPr lang="pl-PL" sz="2800" b="1" dirty="0">
                <a:latin typeface="Arial" panose="020B0604020202020204" pitchFamily="34" charset="0"/>
                <a:ea typeface="Times New Roman"/>
                <a:cs typeface="Arial" panose="020B0604020202020204" pitchFamily="34" charset="0"/>
              </a:rPr>
              <a:t>Pracodawca jest obowiązany chronić zdrowie i życie pracowników przez zapewnienie bezpiecznych i higienicznych warunków pracy przy odpowiednim wykorzystaniu osiągnięć nauki i techniki.</a:t>
            </a:r>
          </a:p>
          <a:p>
            <a:pPr>
              <a:lnSpc>
                <a:spcPct val="150000"/>
              </a:lnSpc>
            </a:pPr>
            <a:endParaRPr lang="pl-PL" sz="2800" b="1" dirty="0">
              <a:latin typeface="Arial" panose="020B0604020202020204" pitchFamily="34" charset="0"/>
              <a:cs typeface="Arial" panose="020B0604020202020204" pitchFamily="34" charset="0"/>
            </a:endParaRPr>
          </a:p>
          <a:p>
            <a:pPr>
              <a:lnSpc>
                <a:spcPct val="150000"/>
              </a:lnSpc>
            </a:pPr>
            <a:r>
              <a:rPr lang="pl-PL" sz="2800" b="1" dirty="0">
                <a:latin typeface="Arial" panose="020B0604020202020204" pitchFamily="34" charset="0"/>
                <a:cs typeface="Arial" panose="020B0604020202020204" pitchFamily="34" charset="0"/>
              </a:rPr>
              <a:t>								Kodeks pracy</a:t>
            </a:r>
          </a:p>
        </p:txBody>
      </p:sp>
    </p:spTree>
    <p:extLst>
      <p:ext uri="{BB962C8B-B14F-4D97-AF65-F5344CB8AC3E}">
        <p14:creationId xmlns:p14="http://schemas.microsoft.com/office/powerpoint/2010/main" val="84594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0" y="6214912"/>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a:xfrm>
            <a:off x="11629292" y="6348871"/>
            <a:ext cx="531723" cy="365125"/>
          </a:xfrm>
        </p:spPr>
        <p:txBody>
          <a:bodyPr/>
          <a:lstStyle/>
          <a:p>
            <a:pPr algn="ctr"/>
            <a:fld id="{A9BDF1AA-B439-4E0D-A4C8-76CF53753451}" type="slidenum">
              <a:rPr lang="pl-PL" sz="2400" b="1" smtClean="0">
                <a:solidFill>
                  <a:schemeClr val="tx1">
                    <a:lumMod val="95000"/>
                    <a:lumOff val="5000"/>
                  </a:schemeClr>
                </a:solidFill>
                <a:latin typeface="Arial" panose="020B0604020202020204" pitchFamily="34" charset="0"/>
                <a:cs typeface="Arial" panose="020B0604020202020204" pitchFamily="34" charset="0"/>
              </a:rPr>
              <a:pPr algn="ctr"/>
              <a:t>9</a:t>
            </a:fld>
            <a:endParaRPr lang="pl-PL"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Prostokąt 2"/>
          <p:cNvSpPr/>
          <p:nvPr/>
        </p:nvSpPr>
        <p:spPr>
          <a:xfrm>
            <a:off x="11629292" y="6214912"/>
            <a:ext cx="562708" cy="643088"/>
          </a:xfrm>
          <a:prstGeom prst="rect">
            <a:avLst/>
          </a:prstGeom>
          <a:no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6"/>
          <p:cNvCxnSpPr/>
          <p:nvPr/>
        </p:nvCxnSpPr>
        <p:spPr>
          <a:xfrm>
            <a:off x="0" y="881497"/>
            <a:ext cx="12192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sp>
        <p:nvSpPr>
          <p:cNvPr id="4" name="pole tekstowe 3"/>
          <p:cNvSpPr txBox="1"/>
          <p:nvPr/>
        </p:nvSpPr>
        <p:spPr>
          <a:xfrm>
            <a:off x="0" y="141846"/>
            <a:ext cx="12192000" cy="584775"/>
          </a:xfrm>
          <a:prstGeom prst="rect">
            <a:avLst/>
          </a:prstGeom>
          <a:noFill/>
        </p:spPr>
        <p:txBody>
          <a:bodyPr wrap="square" rtlCol="0">
            <a:spAutoFit/>
          </a:bodyPr>
          <a:lstStyle/>
          <a:p>
            <a:pPr algn="ctr"/>
            <a:r>
              <a:rPr lang="pl-PL" sz="3200" b="1" dirty="0">
                <a:solidFill>
                  <a:srgbClr val="336699"/>
                </a:solidFill>
                <a:latin typeface="Arial" panose="020B0604020202020204" pitchFamily="34" charset="0"/>
                <a:cs typeface="Arial" panose="020B0604020202020204" pitchFamily="34" charset="0"/>
              </a:rPr>
              <a:t>PRZEPISY PRAWA DOTYCZĄCE PYŁÓW</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34469" t="27184" r="38014" b="41150"/>
          <a:stretch/>
        </p:blipFill>
        <p:spPr>
          <a:xfrm>
            <a:off x="90438" y="6276981"/>
            <a:ext cx="512466" cy="529796"/>
          </a:xfrm>
          <a:prstGeom prst="rect">
            <a:avLst/>
          </a:prstGeom>
        </p:spPr>
      </p:pic>
      <p:grpSp>
        <p:nvGrpSpPr>
          <p:cNvPr id="11" name="Grupa 10"/>
          <p:cNvGrpSpPr/>
          <p:nvPr/>
        </p:nvGrpSpPr>
        <p:grpSpPr>
          <a:xfrm>
            <a:off x="633049" y="6327223"/>
            <a:ext cx="1728318" cy="434466"/>
            <a:chOff x="6672105" y="4146639"/>
            <a:chExt cx="3506874" cy="915221"/>
          </a:xfrm>
        </p:grpSpPr>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l="10031" t="57065" r="43575" b="35241"/>
            <a:stretch/>
          </p:blipFill>
          <p:spPr>
            <a:xfrm>
              <a:off x="6672105" y="4146639"/>
              <a:ext cx="3506874" cy="522515"/>
            </a:xfrm>
            <a:prstGeom prst="rect">
              <a:avLst/>
            </a:prstGeom>
          </p:spPr>
        </p:pic>
        <p:pic>
          <p:nvPicPr>
            <p:cNvPr id="10" name="Obraz 9"/>
            <p:cNvPicPr>
              <a:picLocks noChangeAspect="1"/>
            </p:cNvPicPr>
            <p:nvPr/>
          </p:nvPicPr>
          <p:blipFill rotWithShape="1">
            <a:blip r:embed="rId5" cstate="print">
              <a:extLst>
                <a:ext uri="{28A0092B-C50C-407E-A947-70E740481C1C}">
                  <a14:useLocalDpi xmlns:a14="http://schemas.microsoft.com/office/drawing/2010/main" val="0"/>
                </a:ext>
              </a:extLst>
            </a:blip>
            <a:srcRect l="56403" t="57102" r="9943" b="35241"/>
            <a:stretch/>
          </p:blipFill>
          <p:spPr>
            <a:xfrm>
              <a:off x="6672105" y="4541855"/>
              <a:ext cx="2543908" cy="520005"/>
            </a:xfrm>
            <a:prstGeom prst="rect">
              <a:avLst/>
            </a:prstGeom>
          </p:spPr>
        </p:pic>
      </p:grpSp>
      <p:sp>
        <p:nvSpPr>
          <p:cNvPr id="16" name="Text Box 5"/>
          <p:cNvSpPr txBox="1">
            <a:spLocks noChangeArrowheads="1"/>
          </p:cNvSpPr>
          <p:nvPr/>
        </p:nvSpPr>
        <p:spPr bwMode="auto">
          <a:xfrm>
            <a:off x="4011463" y="6306233"/>
            <a:ext cx="41052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pl-PL" altLang="pl-PL" sz="2000" dirty="0">
                <a:solidFill>
                  <a:schemeClr val="tx1">
                    <a:lumMod val="95000"/>
                    <a:lumOff val="5000"/>
                  </a:schemeClr>
                </a:solidFill>
                <a:latin typeface="Arial" panose="020B0604020202020204" pitchFamily="34" charset="0"/>
              </a:rPr>
              <a:t>www.pip.gov.pl</a:t>
            </a:r>
          </a:p>
        </p:txBody>
      </p:sp>
      <p:pic>
        <p:nvPicPr>
          <p:cNvPr id="17" name="Picture 2" descr="P:\Promocja\KSIW_2013\LogoPodstawowe\LogoPodstawowe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630" y="6293250"/>
            <a:ext cx="2847376" cy="50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p:cNvSpPr txBox="1"/>
          <p:nvPr/>
        </p:nvSpPr>
        <p:spPr>
          <a:xfrm>
            <a:off x="976134" y="1505288"/>
            <a:ext cx="10238403" cy="3354765"/>
          </a:xfrm>
          <a:prstGeom prst="rect">
            <a:avLst/>
          </a:prstGeom>
          <a:noFill/>
        </p:spPr>
        <p:txBody>
          <a:bodyPr wrap="square" rtlCol="0">
            <a:spAutoFit/>
          </a:bodyPr>
          <a:lstStyle/>
          <a:p>
            <a:pPr algn="just">
              <a:spcBef>
                <a:spcPts val="600"/>
              </a:spcBef>
              <a:spcAft>
                <a:spcPts val="600"/>
              </a:spcAft>
            </a:pPr>
            <a:r>
              <a:rPr lang="pl-PL" sz="2400" b="1" dirty="0">
                <a:latin typeface="Arial" panose="020B0604020202020204" pitchFamily="34" charset="0"/>
                <a:ea typeface="Times New Roman"/>
                <a:cs typeface="Arial" panose="020B0604020202020204" pitchFamily="34" charset="0"/>
              </a:rPr>
              <a:t>Kodeks pracy</a:t>
            </a:r>
          </a:p>
          <a:p>
            <a:pPr>
              <a:spcBef>
                <a:spcPts val="600"/>
              </a:spcBef>
              <a:spcAft>
                <a:spcPts val="600"/>
              </a:spcAft>
            </a:pPr>
            <a:r>
              <a:rPr lang="pl-PL" sz="2400" b="1" dirty="0">
                <a:latin typeface="Arial" panose="020B0604020202020204" pitchFamily="34" charset="0"/>
                <a:ea typeface="Times New Roman"/>
                <a:cs typeface="Arial" panose="020B0604020202020204" pitchFamily="34" charset="0"/>
              </a:rPr>
              <a:t>Art. 207. </a:t>
            </a:r>
            <a:r>
              <a:rPr lang="pl-PL" sz="2400" dirty="0">
                <a:latin typeface="Arial" panose="020B0604020202020204" pitchFamily="34" charset="0"/>
                <a:ea typeface="Times New Roman"/>
                <a:cs typeface="Arial" panose="020B0604020202020204" pitchFamily="34" charset="0"/>
              </a:rPr>
              <a:t>§ 2. Pracodawca jest obowiązany chronić zdrowie i życie pracowników przez zapewnienie bezpiecznych i higienicznych warunków pracy przy odpowiednim wykorzystaniu osiągnięć nauki i techniki.</a:t>
            </a:r>
          </a:p>
          <a:p>
            <a:pPr>
              <a:spcBef>
                <a:spcPts val="600"/>
              </a:spcBef>
              <a:spcAft>
                <a:spcPts val="600"/>
              </a:spcAft>
            </a:pPr>
            <a:r>
              <a:rPr lang="pl-PL" sz="1050" dirty="0">
                <a:latin typeface="Arial" panose="020B0604020202020204" pitchFamily="34" charset="0"/>
                <a:ea typeface="Times New Roman"/>
                <a:cs typeface="Arial" panose="020B0604020202020204" pitchFamily="34" charset="0"/>
              </a:rPr>
              <a:t> </a:t>
            </a:r>
            <a:endParaRPr lang="pl-PL" sz="900" dirty="0">
              <a:latin typeface="Arial" panose="020B0604020202020204" pitchFamily="34" charset="0"/>
              <a:ea typeface="Times New Roman"/>
              <a:cs typeface="Arial" panose="020B0604020202020204" pitchFamily="34" charset="0"/>
            </a:endParaRPr>
          </a:p>
          <a:p>
            <a:pPr>
              <a:spcBef>
                <a:spcPts val="600"/>
              </a:spcBef>
              <a:spcAft>
                <a:spcPts val="600"/>
              </a:spcAft>
            </a:pPr>
            <a:r>
              <a:rPr lang="pl-PL" sz="2400" b="1" dirty="0">
                <a:latin typeface="Arial" panose="020B0604020202020204" pitchFamily="34" charset="0"/>
                <a:ea typeface="Times New Roman"/>
                <a:cs typeface="Arial" panose="020B0604020202020204" pitchFamily="34" charset="0"/>
              </a:rPr>
              <a:t>Art. 227.</a:t>
            </a:r>
            <a:r>
              <a:rPr lang="pl-PL" sz="2400" dirty="0">
                <a:latin typeface="Arial" panose="020B0604020202020204" pitchFamily="34" charset="0"/>
                <a:ea typeface="Times New Roman"/>
                <a:cs typeface="Arial" panose="020B0604020202020204" pitchFamily="34" charset="0"/>
              </a:rPr>
              <a:t> §1. Pracodawca jest obowiązany stosować środki zapobiegające chorobom zawodowym i innym chorobom związanym z wykonywaną pracą, </a:t>
            </a:r>
            <a:endParaRPr lang="pl-PL" sz="2400" dirty="0">
              <a:effectLst/>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166305259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6401</TotalTime>
  <Words>3857</Words>
  <Application>Microsoft Office PowerPoint</Application>
  <PresentationFormat>Panoramiczny</PresentationFormat>
  <Paragraphs>298</Paragraphs>
  <Slides>29</Slides>
  <Notes>29</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29</vt:i4>
      </vt:variant>
    </vt:vector>
  </HeadingPairs>
  <TitlesOfParts>
    <vt:vector size="36" baseType="lpstr">
      <vt:lpstr>Arial</vt:lpstr>
      <vt:lpstr>Calibri</vt:lpstr>
      <vt:lpstr>Calibri Light</vt:lpstr>
      <vt:lpstr>Times New Roman</vt:lpstr>
      <vt:lpstr>Wingdings</vt:lpstr>
      <vt:lpstr>Motyw pakietu Office</vt:lpstr>
      <vt:lpstr>1_Motyw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Dariusz Korczak</dc:creator>
  <cp:lastModifiedBy>sekretariat2</cp:lastModifiedBy>
  <cp:revision>234</cp:revision>
  <dcterms:created xsi:type="dcterms:W3CDTF">2015-04-23T09:01:34Z</dcterms:created>
  <dcterms:modified xsi:type="dcterms:W3CDTF">2020-04-28T14:39:03Z</dcterms:modified>
</cp:coreProperties>
</file>