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20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80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089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19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130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74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34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67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33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40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60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8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34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68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8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18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60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EBBC25-51F8-4797-989C-0FD57DD09143}" type="datetimeFigureOut">
              <a:rPr lang="pl-PL" smtClean="0"/>
              <a:t>30.04.2020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8B6E6F-C2D7-429D-9483-80BC860A71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420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01134-2270-49B2-887C-6F6F191A4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sz="20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pl-PL" b="1" dirty="0">
                <a:solidFill>
                  <a:srgbClr val="000000"/>
                </a:solidFill>
                <a:latin typeface="Tahoma" panose="020B0604030504040204" pitchFamily="34" charset="0"/>
              </a:rPr>
              <a:t>Pielęgnowanie pacjentów z zaburzeniami układu oddechowego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A5FC114-5D64-4D98-A8F1-294378372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7405688" cy="1947333"/>
          </a:xfrm>
        </p:spPr>
        <p:txBody>
          <a:bodyPr>
            <a:normAutofit fontScale="85000" lnSpcReduction="10000"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                                 Kierunek: opiekun medyczny</a:t>
            </a:r>
          </a:p>
          <a:p>
            <a:r>
              <a:rPr lang="pl-PL" dirty="0"/>
              <a:t>Pracownia zabiegów pielęgnacyjnych i czynności opiekuńczych</a:t>
            </a:r>
          </a:p>
          <a:p>
            <a:pPr algn="r"/>
            <a:r>
              <a:rPr lang="pl-PL" dirty="0"/>
              <a:t>mgr Klaudia Kotrych</a:t>
            </a:r>
          </a:p>
        </p:txBody>
      </p:sp>
    </p:spTree>
    <p:extLst>
      <p:ext uri="{BB962C8B-B14F-4D97-AF65-F5344CB8AC3E}">
        <p14:creationId xmlns:p14="http://schemas.microsoft.com/office/powerpoint/2010/main" val="70427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AE9E0-A941-43FF-A62D-21F3D582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Kaszel i odkrztuszanie wydzieliny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623BED-5DBA-4AAA-B4CD-C67A4342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81000"/>
            <a:ext cx="8534400" cy="5295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chemeClr val="tx1"/>
                </a:solidFill>
              </a:rPr>
              <a:t>Postępowanie: </a:t>
            </a:r>
          </a:p>
          <a:p>
            <a:r>
              <a:rPr lang="pl-PL" b="1" dirty="0"/>
              <a:t>oklepywanie klatki piersiowej;</a:t>
            </a:r>
            <a:endParaRPr lang="pl-PL" dirty="0"/>
          </a:p>
          <a:p>
            <a:r>
              <a:rPr lang="pl-PL" b="1" dirty="0"/>
              <a:t>układanie chorego w pozycjach drenażowych; tzn. wykorzystujących siły grawitacji w celu ewakuacji wydzieliny z dróg oddechowych (przemieszczenia wydzieliny z oskrzeli drobnych do tchawicy i gardła);</a:t>
            </a:r>
            <a:endParaRPr lang="pl-PL" dirty="0"/>
          </a:p>
          <a:p>
            <a:r>
              <a:rPr lang="pl-PL" b="1" dirty="0"/>
              <a:t>współpraca z dietetyczką w zakresie organizacji podawania posiłków (pora posiłków, zwłaszcza śniadania, powinna być odległa o jedną godzinę od pory wykonywania przez chorych toalety drzewa oskrzelowego);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530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CE6FBE-478A-446E-A511-B0384545F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9209088" cy="1964268"/>
          </a:xfrm>
        </p:spPr>
        <p:txBody>
          <a:bodyPr/>
          <a:lstStyle/>
          <a:p>
            <a:r>
              <a:rPr lang="pl-PL" b="1" dirty="0"/>
              <a:t>Kaszel i odkrztuszanie wydzieliny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CE9B3E-8A9D-4387-893F-7D2305B4F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12" y="605366"/>
            <a:ext cx="9475788" cy="4258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Postępowanie pielęgniarski:</a:t>
            </a:r>
          </a:p>
          <a:p>
            <a:pPr marL="0" indent="0">
              <a:buNone/>
            </a:pPr>
            <a:r>
              <a:rPr lang="pl-PL" b="1" u="sng" dirty="0"/>
              <a:t>informowanie pacjenta o konieczności eliminacji:</a:t>
            </a:r>
          </a:p>
          <a:p>
            <a:r>
              <a:rPr lang="pl-PL" b="1" dirty="0"/>
              <a:t>nałogu palenia tytoniu oraz sytuacji biernego wdychania dymu i innych substancji drażniących, nasilających kaszel,</a:t>
            </a:r>
          </a:p>
          <a:p>
            <a:r>
              <a:rPr lang="pl-PL" b="1" dirty="0"/>
              <a:t>negatywnych bodźców psychicznych,</a:t>
            </a:r>
          </a:p>
          <a:p>
            <a:r>
              <a:rPr lang="pl-PL" b="1" dirty="0"/>
              <a:t>nadmiernego wysiłku fizycznego, gwałtownych zmian pozycji ciała,</a:t>
            </a:r>
          </a:p>
          <a:p>
            <a:r>
              <a:rPr lang="pl-PL" b="1" dirty="0"/>
              <a:t>sytuacji narażenia na przeziębienia, dodatkowe zakażenia. Rodzaj podejmowanych przez pielęgniarkę działań będzie uzależniony od ogólnego stanu chorego, nasilenia dolegliwości i jego samodzielności w skutecznym odkrztuszaniu wydzieliny.</a:t>
            </a:r>
          </a:p>
        </p:txBody>
      </p:sp>
    </p:spTree>
    <p:extLst>
      <p:ext uri="{BB962C8B-B14F-4D97-AF65-F5344CB8AC3E}">
        <p14:creationId xmlns:p14="http://schemas.microsoft.com/office/powerpoint/2010/main" val="380712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CE3BE-1F75-4C52-81EE-613D084E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12" y="5185832"/>
            <a:ext cx="8534400" cy="1507067"/>
          </a:xfrm>
        </p:spPr>
        <p:txBody>
          <a:bodyPr/>
          <a:lstStyle/>
          <a:p>
            <a:r>
              <a:rPr lang="pl-PL" b="1" dirty="0"/>
              <a:t>Duszność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622EA0-AE25-4770-BBD5-365063CAA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42900"/>
            <a:ext cx="8534400" cy="5435600"/>
          </a:xfrm>
        </p:spPr>
        <p:txBody>
          <a:bodyPr>
            <a:normAutofit fontScale="92500" lnSpcReduction="10000"/>
          </a:bodyPr>
          <a:lstStyle/>
          <a:p>
            <a:r>
              <a:rPr lang="pl-PL" sz="3100" b="1" dirty="0">
                <a:solidFill>
                  <a:schemeClr val="tx1"/>
                </a:solidFill>
              </a:rPr>
              <a:t>Cel opieki:</a:t>
            </a:r>
          </a:p>
          <a:p>
            <a:pPr marL="0" indent="0">
              <a:buNone/>
            </a:pPr>
            <a:r>
              <a:rPr lang="pl-PL" b="1" dirty="0"/>
              <a:t>wspomaganie chorego w uzyskaniu poprawy jakości oddychania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3400" b="1" dirty="0">
                <a:solidFill>
                  <a:schemeClr val="tx1"/>
                </a:solidFill>
              </a:rPr>
              <a:t>Postępowanie:</a:t>
            </a:r>
            <a:endParaRPr lang="pl-PL" sz="3400" dirty="0">
              <a:solidFill>
                <a:schemeClr val="tx1"/>
              </a:solidFill>
            </a:endParaRPr>
          </a:p>
          <a:p>
            <a:r>
              <a:rPr lang="pl-PL" b="1" dirty="0"/>
              <a:t>ocena charakteru i nasilenia duszności;                 </a:t>
            </a:r>
            <a:endParaRPr lang="pl-PL" dirty="0"/>
          </a:p>
          <a:p>
            <a:r>
              <a:rPr lang="pl-PL" b="1" dirty="0"/>
              <a:t>rozpoznanie i eliminacja czynników oraz sytuacji nasilających  duszność;</a:t>
            </a:r>
            <a:endParaRPr lang="pl-PL" dirty="0"/>
          </a:p>
          <a:p>
            <a:r>
              <a:rPr lang="pl-PL" b="1" dirty="0"/>
              <a:t>pomoc (wyręczanie) choremu w aktywności wyzwalającej lub nasilającej duszność (odżywianie, czynności higieniczne, wydalanie, chodzenie);</a:t>
            </a:r>
            <a:endParaRPr lang="pl-PL" dirty="0"/>
          </a:p>
          <a:p>
            <a:r>
              <a:rPr lang="pl-PL" b="1" dirty="0"/>
              <a:t>pomoc pacjentowi w doborze najkorzystniejszej dla niego pozycji ciała (wysoka lub </a:t>
            </a:r>
            <a:r>
              <a:rPr lang="pl-PL" b="1" dirty="0" err="1"/>
              <a:t>półwysoka</a:t>
            </a:r>
            <a:r>
              <a:rPr lang="pl-PL" b="1" dirty="0"/>
              <a:t> siedząca, wysoka siedząca z pochyleniem do przodu, wysoka siedząca z pochyleniem do przodu i opuszczonymi nogami, stojąca z podparciem ramion) i w zmianach pozycji ciała;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399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619D0C-8FEC-4F18-AFC6-C355679D9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Duszność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22950-1E2C-44E9-823E-201CAD7B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4300"/>
            <a:ext cx="8534400" cy="5702300"/>
          </a:xfrm>
        </p:spPr>
        <p:txBody>
          <a:bodyPr/>
          <a:lstStyle/>
          <a:p>
            <a:pPr marL="0" indent="0">
              <a:buNone/>
            </a:pPr>
            <a:r>
              <a:rPr lang="pl-PL" sz="2600" b="1" u="sng" dirty="0">
                <a:solidFill>
                  <a:schemeClr val="tx1"/>
                </a:solidFill>
              </a:rPr>
              <a:t>Postępowanie:</a:t>
            </a:r>
          </a:p>
          <a:p>
            <a:r>
              <a:rPr lang="pl-PL" b="1" dirty="0"/>
              <a:t>zapewnienie prawidłowego mikroklimatu w sali;</a:t>
            </a:r>
            <a:endParaRPr lang="pl-PL" dirty="0"/>
          </a:p>
          <a:p>
            <a:r>
              <a:rPr lang="pl-PL" b="1" dirty="0"/>
              <a:t>zapobieganie sytuacjom nadmiernego ruchu powietrza (przeciągom);</a:t>
            </a:r>
            <a:endParaRPr lang="pl-PL" dirty="0"/>
          </a:p>
          <a:p>
            <a:r>
              <a:rPr lang="pl-PL" b="1" dirty="0"/>
              <a:t>pomoc pacjentowi w zapewnieniu drożności dróg oddechowych;</a:t>
            </a:r>
            <a:endParaRPr lang="pl-PL" dirty="0"/>
          </a:p>
          <a:p>
            <a:r>
              <a:rPr lang="pl-PL" b="1" dirty="0"/>
              <a:t>towarzyszenie choremu w stanach nasilonej duszności w celu zwiększenia poczucia bezpieczeństwa;</a:t>
            </a:r>
          </a:p>
          <a:p>
            <a:r>
              <a:rPr lang="pl-PL" b="1" dirty="0"/>
              <a:t>nauczenie chorego i motywowanie do wykonywania ćwiczeń oddechowych (zalecane są ćwiczenia ze zwiększonym udziałem mięśnia przepony w fazie wydechu, w celu wydalenia powietrza zalegającego w pęcherzykach płucnych -dotyczy to zwłaszcza pacjentów z dusznością obturacyjną);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6910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D1928E-0F2D-4637-94ED-5C9BC732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Dziękuję za uwagę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C77C0C-1390-4809-A692-07F3C85A5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40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EB3BC9-1FA2-4D69-A3DD-F4EDDCF9B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1288" y="571499"/>
            <a:ext cx="9450388" cy="2578101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Definiowanie podstawowych zaburzeń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30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8465E-D533-49B2-B189-EBA9EAB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901"/>
            <a:ext cx="10515600" cy="5453062"/>
          </a:xfrm>
        </p:spPr>
        <p:txBody>
          <a:bodyPr>
            <a:normAutofit/>
          </a:bodyPr>
          <a:lstStyle/>
          <a:p>
            <a:endParaRPr lang="pl-PL" sz="11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pl-PL" sz="3600" b="1" u="sng" dirty="0">
                <a:solidFill>
                  <a:schemeClr val="tx1"/>
                </a:solidFill>
                <a:latin typeface="Tahoma" panose="020B0604030504040204" pitchFamily="34" charset="0"/>
              </a:rPr>
              <a:t>Kaszel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ahoma" panose="020B0604030504040204" pitchFamily="34" charset="0"/>
              </a:rPr>
              <a:t>jako objaw chorobowy towarzyszy wszystkim schorzeniom układu oddechowego i może mieć charakter kaszlu suchego (nieproduktywnego) lub kaszlu wilgotnego (produktywnego).</a:t>
            </a:r>
          </a:p>
          <a:p>
            <a:endParaRPr lang="pl-PL" sz="11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ahoma" panose="020B0604030504040204" pitchFamily="34" charset="0"/>
              </a:rPr>
              <a:t>Kaszel suchy</a:t>
            </a:r>
            <a:br>
              <a:rPr lang="pl-PL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Tahoma" panose="020B0604030504040204" pitchFamily="34" charset="0"/>
              </a:rPr>
              <a:t>towarzyszy najczęściej chorobom górnych dróg oddechowych, jest uciążliwy dla chorego i innych osób z otoczenia. </a:t>
            </a:r>
          </a:p>
          <a:p>
            <a:r>
              <a:rPr lang="pl-PL" dirty="0">
                <a:solidFill>
                  <a:schemeClr val="tx1"/>
                </a:solidFill>
                <a:latin typeface="Tahoma" panose="020B0604030504040204" pitchFamily="34" charset="0"/>
              </a:rPr>
              <a:t>Kaszel wilgotny</a:t>
            </a:r>
            <a:br>
              <a:rPr lang="pl-PL" b="1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pl-PL" dirty="0">
                <a:solidFill>
                  <a:srgbClr val="000000"/>
                </a:solidFill>
                <a:latin typeface="Tahoma" panose="020B0604030504040204" pitchFamily="34" charset="0"/>
              </a:rPr>
              <a:t>związany z gromadzeniem się wydzieliny w oskrzelach, jest najczęściej odruchem celowym, dzięki któremu dochodzi do oczyszczania drzewa oskrzelowego z nadmiaru wydzieliny. Nasila się on zwykle w porze nocnej lub nad ranem.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6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E68B5C-5719-48AB-B22C-3729AF9A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E709AA-83D7-4673-83E4-5BC80F565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Skuteczność wykrztuszania zależy od:</a:t>
            </a:r>
          </a:p>
          <a:p>
            <a:r>
              <a:rPr lang="pl-PL" b="1" dirty="0"/>
              <a:t>objętości powietrza wprowadzonego do płuc przed kaszlem;</a:t>
            </a:r>
            <a:endParaRPr lang="pl-PL" dirty="0"/>
          </a:p>
          <a:p>
            <a:r>
              <a:rPr lang="pl-PL" b="1" dirty="0"/>
              <a:t>siły mięśni biorących udział przy wydechu;</a:t>
            </a:r>
            <a:endParaRPr lang="pl-PL" dirty="0"/>
          </a:p>
          <a:p>
            <a:r>
              <a:rPr lang="pl-PL" b="1" dirty="0"/>
              <a:t>stanu wydolności układu oddechowego;</a:t>
            </a:r>
            <a:endParaRPr lang="pl-PL" dirty="0"/>
          </a:p>
          <a:p>
            <a:r>
              <a:rPr lang="pl-PL" b="1" dirty="0"/>
              <a:t>ogólnej kondycji fizycznej chorego.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86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2FFB5C-2655-4C00-9A1E-792EA6975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>
                <a:solidFill>
                  <a:schemeClr val="tx1"/>
                </a:solidFill>
              </a:rPr>
              <a:t>Wykrztuszana plwocina może mieć charakter wydzieliny:</a:t>
            </a:r>
          </a:p>
          <a:p>
            <a:r>
              <a:rPr lang="pl-PL" b="1" dirty="0"/>
              <a:t>śluzowej(niezakażona, zwykle bezbarwna, lepka, trudna do wykrztuszenia); </a:t>
            </a:r>
            <a:endParaRPr lang="pl-PL" dirty="0"/>
          </a:p>
          <a:p>
            <a:r>
              <a:rPr lang="pl-PL" b="1" dirty="0"/>
              <a:t>śluzowo-ropnej (zakażona, bezbarwna z domieszką koloru żółtego z powodu obecności leukocytów, mniejsza lepkość, łatwiejsza do wykrztuszenia);</a:t>
            </a:r>
            <a:endParaRPr lang="pl-PL" dirty="0"/>
          </a:p>
          <a:p>
            <a:r>
              <a:rPr lang="pl-PL" b="1" dirty="0"/>
              <a:t>ropno-śluzowej lub ropnej(zakażona, żółto-zielone zabarwienie, mała lepkość, łatwa do wykrztuszenia);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088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1A834-D3E6-4D0D-8779-BD8D4BC7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95300"/>
            <a:ext cx="11391900" cy="2031999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Duszność towarzysząca chorobom układu oddechowego przejawia się utrudnionym, przyśpieszonym lub zwolnionym oddychaniem. Oddechy mogą być spłycone lub pogłębione.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489FD0-8C0C-4D16-9746-620969BF6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550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Pacjent odczuwający duszność cierpi na: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bezsenność; </a:t>
            </a:r>
            <a:endParaRPr lang="pl-PL" dirty="0"/>
          </a:p>
          <a:p>
            <a:r>
              <a:rPr lang="pl-PL" b="1" dirty="0"/>
              <a:t>obniżony nastrój;</a:t>
            </a:r>
            <a:endParaRPr lang="pl-PL" dirty="0"/>
          </a:p>
          <a:p>
            <a:r>
              <a:rPr lang="pl-PL" b="1" dirty="0"/>
              <a:t>poczucie uzależnienia od innych osób;</a:t>
            </a:r>
            <a:endParaRPr lang="pl-PL" dirty="0"/>
          </a:p>
          <a:p>
            <a:r>
              <a:rPr lang="pl-PL" b="1" dirty="0"/>
              <a:t>zmniejszony apetyt i trudności w przyjmowaniu posiłków; co może doprowadzić do niedożywienia.</a:t>
            </a:r>
            <a:endParaRPr lang="pl-PL" dirty="0"/>
          </a:p>
          <a:p>
            <a:r>
              <a:rPr lang="pl-PL" b="1" dirty="0"/>
              <a:t>utrudnionym, przyśpieszonym lub zwolnionym oddychaniem.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234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1584A-6851-4EC6-9ADC-825E5C8A9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612" y="1921933"/>
            <a:ext cx="9742488" cy="2446867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Postępowanie w wybranych stanach zaburzeń funkcji układu oddechowego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368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71EBB5-FC8E-48BC-B0F9-1A368A0AA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Kaszel i odkrztuszanie wydzieliny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61B498-F1E6-4198-A799-E5CDC232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78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Cel opieki: </a:t>
            </a:r>
            <a:br>
              <a:rPr lang="pl-PL" b="1" u="sng" dirty="0"/>
            </a:br>
            <a:br>
              <a:rPr lang="pl-PL" b="1" u="sng" dirty="0"/>
            </a:br>
            <a:r>
              <a:rPr lang="pl-PL" b="1" dirty="0"/>
              <a:t>uzyskanie u chorego jak najlepszej drożności dróg oddechowych oraz poczucia komfortu fizycznego i psychicznego.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Postępowanie: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ocena charakteru i nasilenia kaszlu oraz odkrztuszanej wydzieliny;</a:t>
            </a:r>
            <a:endParaRPr lang="pl-PL" dirty="0"/>
          </a:p>
          <a:p>
            <a:r>
              <a:rPr lang="pl-PL" b="1" dirty="0"/>
              <a:t>rozpoznanie czynników wywołujących kaszel;</a:t>
            </a:r>
            <a:endParaRPr lang="pl-PL" dirty="0"/>
          </a:p>
          <a:p>
            <a:r>
              <a:rPr lang="pl-PL" b="1" dirty="0"/>
              <a:t>zapewnienie prawidłowego mikroklimatu w sali chorych (powietrze czyste, bogate w den, wolne od substancji drażniących, wilgotność 60-70%; temperatura 16-20°);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372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322BCE-2910-43B8-89E7-C83B16BF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Kaszel i odkrztuszanie wydzieliny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32C47C-6EB4-412B-9015-25BCCB37F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17500"/>
            <a:ext cx="8534400" cy="499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chemeClr val="tx1"/>
                </a:solidFill>
              </a:rPr>
              <a:t>Postępowanie:</a:t>
            </a:r>
          </a:p>
          <a:p>
            <a:r>
              <a:rPr lang="pl-PL" b="1" dirty="0"/>
              <a:t>stosowanie inhalacji wodnych z dodatkiem olejków eterycznych (w porozumieniu z lekarzem i pacjentem w celu wykluczenia alergii) lub z roztworu soli fizjologicznej;</a:t>
            </a:r>
            <a:endParaRPr lang="pl-PL" dirty="0"/>
          </a:p>
          <a:p>
            <a:r>
              <a:rPr lang="pl-PL" b="1" dirty="0"/>
              <a:t>uczenie pacjenta ćwiczeń oddechowych ułatwiających wykrztuszanie wydzieliny;</a:t>
            </a:r>
            <a:endParaRPr lang="pl-PL" dirty="0"/>
          </a:p>
          <a:p>
            <a:r>
              <a:rPr lang="pl-PL" b="1" dirty="0"/>
              <a:t>uczenie chorego zasad higieny podczas kaszlu i odkrztuszania;</a:t>
            </a:r>
            <a:endParaRPr lang="pl-PL" dirty="0"/>
          </a:p>
          <a:p>
            <a:r>
              <a:rPr lang="pl-PL" b="1" dirty="0"/>
              <a:t>zapewnienie choremu środków do toalety jamy ustnej (środki antyseptyczne i niwelujące przykry smak i zapach);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8604062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</TotalTime>
  <Words>701</Words>
  <Application>Microsoft Office PowerPoint</Application>
  <PresentationFormat>Panoramiczny</PresentationFormat>
  <Paragraphs>72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Century Gothic</vt:lpstr>
      <vt:lpstr>Tahoma</vt:lpstr>
      <vt:lpstr>Wingdings 3</vt:lpstr>
      <vt:lpstr>Wycinek</vt:lpstr>
      <vt:lpstr> Pielęgnowanie pacjentów z zaburzeniami układu oddechowego</vt:lpstr>
      <vt:lpstr>Definiowanie podstawowych zaburzeń</vt:lpstr>
      <vt:lpstr>Prezentacja programu PowerPoint</vt:lpstr>
      <vt:lpstr>Prezentacja programu PowerPoint</vt:lpstr>
      <vt:lpstr>Prezentacja programu PowerPoint</vt:lpstr>
      <vt:lpstr>Duszność towarzysząca chorobom układu oddechowego przejawia się utrudnionym, przyśpieszonym lub zwolnionym oddychaniem. Oddechy mogą być spłycone lub pogłębione.</vt:lpstr>
      <vt:lpstr>Postępowanie w wybranych stanach zaburzeń funkcji układu oddechowego</vt:lpstr>
      <vt:lpstr>Kaszel i odkrztuszanie wydzieliny</vt:lpstr>
      <vt:lpstr>Kaszel i odkrztuszanie wydzieliny</vt:lpstr>
      <vt:lpstr>Kaszel i odkrztuszanie wydzieliny</vt:lpstr>
      <vt:lpstr>Kaszel i odkrztuszanie wydzieliny</vt:lpstr>
      <vt:lpstr>Duszność </vt:lpstr>
      <vt:lpstr>Duszność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Pielęgnowanie pacjentów z zaburzeniami układu oddechowego</dc:title>
  <dc:creator>Klaudia Kotrych</dc:creator>
  <cp:lastModifiedBy>sekretariat2</cp:lastModifiedBy>
  <cp:revision>8</cp:revision>
  <dcterms:created xsi:type="dcterms:W3CDTF">2020-04-17T06:36:55Z</dcterms:created>
  <dcterms:modified xsi:type="dcterms:W3CDTF">2020-04-30T11:42:30Z</dcterms:modified>
</cp:coreProperties>
</file>