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71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6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38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68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32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83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1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08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20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02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4FCE-E604-471A-A1A0-601450864AAB}" type="datetimeFigureOut">
              <a:rPr lang="pl-PL" smtClean="0"/>
              <a:t>28.04.2020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B478-CDA4-4D1B-9CBD-B893677FE9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42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13320"/>
            <a:ext cx="10696302" cy="1986189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/>
              <a:t>ERGONOMIA W PROCESIE PRACY</a:t>
            </a:r>
            <a:br>
              <a:rPr lang="pl-PL" sz="4800" b="1" dirty="0"/>
            </a:br>
            <a:r>
              <a:rPr lang="pl-PL" sz="4800" b="1" dirty="0">
                <a:solidFill>
                  <a:srgbClr val="0070C0"/>
                </a:solidFill>
              </a:rPr>
              <a:t>SEMESTR 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798525" y="5418801"/>
            <a:ext cx="3735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mgr inż. Kamil Sawczuk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17" y="2599509"/>
            <a:ext cx="4604051" cy="34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1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4661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Częściej należy przeprowadzać badania i pomiary czynnika o działaniu rakotwórczym lub mutagennym, jeśli występuje on w środowisku pracy. </a:t>
            </a:r>
            <a:r>
              <a:rPr lang="pl-PL" dirty="0"/>
              <a:t>Wykonuje się je: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1) co najmniej raz na sześć miesięcy </a:t>
            </a:r>
            <a:r>
              <a:rPr lang="pl-PL" dirty="0"/>
              <a:t>jeżeli podczas ostatniego badania i pomiaru stwierdzono stężenie czynnika o działaniu rakotwórczym lub mutagennym powyżej 0,1 do 0,5 wartości NDS;</a:t>
            </a:r>
            <a:br>
              <a:rPr lang="pl-PL" b="1" dirty="0"/>
            </a:br>
            <a:r>
              <a:rPr lang="pl-PL" b="1" dirty="0"/>
              <a:t>2) co najmniej raz na trzy miesiące </a:t>
            </a:r>
            <a:r>
              <a:rPr lang="pl-PL" dirty="0"/>
              <a:t>jeżeli podczas ostatniego badania i pomiaru stwierdzono stężenie czynnika o działaniu rakotwórczym lub mutagennym powyżej 0,5 wartości ND2.</a:t>
            </a:r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W przypadku narażenia na pył zawierający azbest</a:t>
            </a:r>
            <a:r>
              <a:rPr lang="pl-PL" dirty="0"/>
              <a:t>, badania i pomiary wykonuje się co najmniej raz na trzy miesiące. Jeżeli wyniki dwóch ostatnich badań i pomiarów nie przekroczyły 0,5 wartości NDS, częstotliwość ta może być zmniejszona do jednego pomiaru na 6 m-</a:t>
            </a:r>
            <a:r>
              <a:rPr lang="pl-PL" dirty="0" err="1"/>
              <a:t>cy</a:t>
            </a:r>
            <a:r>
              <a:rPr lang="pl-PL" dirty="0"/>
              <a:t>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Jeżeli wyniki dwóch ostatnich badań i pomiarów szkodliwych dla zdrowia czynników chemicznych lub pyłów, wykonanych w odstępie co najmniej dwóch lat, a w przypadku czynników o działaniu rakotwórczym lub mutagennym, co najmniej sześciu miesięcy, nie przekroczyły 0,1 wartości NDS, pracodawca może odstąpić od wykonywania badań i pomiarów tych czynników.</a:t>
            </a:r>
          </a:p>
        </p:txBody>
      </p:sp>
    </p:spTree>
    <p:extLst>
      <p:ext uri="{BB962C8B-B14F-4D97-AF65-F5344CB8AC3E}">
        <p14:creationId xmlns:p14="http://schemas.microsoft.com/office/powerpoint/2010/main" val="388028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96834"/>
            <a:ext cx="10515600" cy="5380129"/>
          </a:xfrm>
        </p:spPr>
        <p:txBody>
          <a:bodyPr>
            <a:normAutofit/>
          </a:bodyPr>
          <a:lstStyle/>
          <a:p>
            <a:r>
              <a:rPr lang="pl-PL" dirty="0"/>
              <a:t>Informacje o badaniach i pomiarach promieniowania optycznego nie laserowego i laserowego oraz promieniowania elektromagnetycznego, a także mikroklimatu zimnego albo gorącego oraz szkodliwych dla zdrowia czynników fizycznych można znaleźć w rozporządzeniu.</a:t>
            </a:r>
          </a:p>
          <a:p>
            <a:r>
              <a:rPr lang="pl-PL" b="1" dirty="0"/>
              <a:t>Badania i pomiary chemicznych i fizycznych czynników szkodliwych dla zdrowia w środowisku pracy, o których mowa powyżej, wykonuje się każdorazowo, jeżeli nastąpiły zmiany w wyposażeniu technicznym, w procesie technologicznym lub w warunkach wykonywania pracy, które mogły mieć wpływ na zmianę poziomu emisji, poziomu narażenia albo wystąpiły okoliczności, które uzasadniają ich ponowne wykonanie.</a:t>
            </a:r>
          </a:p>
        </p:txBody>
      </p:sp>
    </p:spTree>
    <p:extLst>
      <p:ext uri="{BB962C8B-B14F-4D97-AF65-F5344CB8AC3E}">
        <p14:creationId xmlns:p14="http://schemas.microsoft.com/office/powerpoint/2010/main" val="316266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Hałas i drgania mechaniczne (wibracje)</a:t>
            </a:r>
            <a:br>
              <a:rPr lang="pl-PL" dirty="0"/>
            </a:br>
            <a:r>
              <a:rPr lang="pl-PL" b="1" dirty="0"/>
              <a:t>Co to jest hałas?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Hałasem są niepożądane, nieprzyjemne, dokuczliwe lub szkodliwe drgania mechaniczne ośrodka sprężystego, działające za pośrednictwem powietrza na organ słuchu, zmysły oraz części organizmu człowieka. W zależności od częstotliwości drgań wyróżnia się:</a:t>
            </a:r>
            <a:br>
              <a:rPr lang="pl-PL" dirty="0"/>
            </a:br>
            <a:r>
              <a:rPr lang="pl-PL" dirty="0"/>
              <a:t>a) </a:t>
            </a:r>
            <a:r>
              <a:rPr lang="pl-PL" b="1" dirty="0"/>
              <a:t>hałas infradźwiękowy</a:t>
            </a:r>
            <a:r>
              <a:rPr lang="pl-PL" dirty="0"/>
              <a:t>, niesłyszalny, lecz odczuwalny, o częstotliwości niższej od 20 </a:t>
            </a:r>
            <a:r>
              <a:rPr lang="pl-PL" dirty="0" err="1"/>
              <a:t>Hz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b) </a:t>
            </a:r>
            <a:r>
              <a:rPr lang="pl-PL" b="1" dirty="0"/>
              <a:t>hałas słyszalny </a:t>
            </a:r>
            <a:r>
              <a:rPr lang="pl-PL" dirty="0"/>
              <a:t>o częstotliwości w przedziale 2020 000 </a:t>
            </a:r>
            <a:r>
              <a:rPr lang="pl-PL" dirty="0" err="1"/>
              <a:t>Hz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c) </a:t>
            </a:r>
            <a:r>
              <a:rPr lang="pl-PL" b="1" dirty="0"/>
              <a:t>hałas ultradźwiękowy</a:t>
            </a:r>
            <a:r>
              <a:rPr lang="pl-PL" dirty="0"/>
              <a:t>, niesłyszalny, ponad 20 000 </a:t>
            </a:r>
            <a:r>
              <a:rPr lang="pl-PL" dirty="0" err="1"/>
              <a:t>Hz</a:t>
            </a:r>
            <a:r>
              <a:rPr lang="pl-PL" dirty="0"/>
              <a:t>.</a:t>
            </a:r>
          </a:p>
          <a:p>
            <a:pPr marL="0" indent="0">
              <a:buNone/>
            </a:pP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Jakie są dopuszczalne wartości natężenia hałasu na stanowiskach pracy?</a:t>
            </a:r>
            <a:br>
              <a:rPr lang="pl-PL" dirty="0"/>
            </a:br>
            <a:r>
              <a:rPr lang="pl-PL" dirty="0"/>
              <a:t>Dopuszczalne ze względu na ochronę słuchu wartości hałasu w środowisku pracy wynoszą:</a:t>
            </a:r>
            <a:br>
              <a:rPr lang="pl-PL" dirty="0"/>
            </a:br>
            <a:r>
              <a:rPr lang="pl-PL" dirty="0"/>
              <a:t>1) 85 </a:t>
            </a:r>
            <a:r>
              <a:rPr lang="pl-PL" dirty="0" err="1"/>
              <a:t>dB</a:t>
            </a:r>
            <a:r>
              <a:rPr lang="pl-PL" dirty="0"/>
              <a:t> w odniesieniu do 8 godzinnego dobowego wymiaru czasu pracy,</a:t>
            </a:r>
            <a:br>
              <a:rPr lang="pl-PL" dirty="0"/>
            </a:br>
            <a:r>
              <a:rPr lang="pl-PL" dirty="0"/>
              <a:t>2) 115 </a:t>
            </a:r>
            <a:r>
              <a:rPr lang="pl-PL" dirty="0" err="1"/>
              <a:t>dB</a:t>
            </a:r>
            <a:r>
              <a:rPr lang="pl-PL" dirty="0"/>
              <a:t> maksymalny poziom dźwięku, oznaczany A,</a:t>
            </a:r>
            <a:br>
              <a:rPr lang="pl-PL" dirty="0"/>
            </a:br>
            <a:r>
              <a:rPr lang="pl-PL" dirty="0"/>
              <a:t>3) 135 </a:t>
            </a:r>
            <a:r>
              <a:rPr lang="pl-PL" dirty="0" err="1"/>
              <a:t>dB</a:t>
            </a:r>
            <a:r>
              <a:rPr lang="pl-PL" dirty="0"/>
              <a:t> szczytowy poziom dźwięku, oznaczany C.</a:t>
            </a:r>
          </a:p>
        </p:txBody>
      </p:sp>
    </p:spTree>
    <p:extLst>
      <p:ext uri="{BB962C8B-B14F-4D97-AF65-F5344CB8AC3E}">
        <p14:creationId xmlns:p14="http://schemas.microsoft.com/office/powerpoint/2010/main" val="172902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W jaki sposób pracodawca musi chronić pracownika przed narażeniem na hałas w środowisku pracy?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Pracodawca jest obowiązany zapewnić ochronę pracowników przed zagrożeniami związanymi z narażeniem na hałas, a w szczególności zapewnić stosowanie:</a:t>
            </a:r>
            <a:br>
              <a:rPr lang="pl-PL" dirty="0"/>
            </a:br>
            <a:r>
              <a:rPr lang="pl-PL" dirty="0"/>
              <a:t>1. procesów technologicznych niepowodujących nadmiernego hałasu,</a:t>
            </a:r>
            <a:br>
              <a:rPr lang="pl-PL" dirty="0"/>
            </a:br>
            <a:r>
              <a:rPr lang="pl-PL" dirty="0"/>
              <a:t>2. maszyn i innych urządzeń technicznych powodujących możliwie najmniejszy hałas, nieprzekraczający dopuszczalnych wartości,</a:t>
            </a:r>
            <a:br>
              <a:rPr lang="pl-PL" dirty="0"/>
            </a:br>
            <a:r>
              <a:rPr lang="pl-PL" dirty="0"/>
              <a:t>3. rozwiązań obniżających poziom hałasu w procesach pracy.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Obowiązkiem pracodawcy jest dokonywanie pomiarów wielkości charakteryzujących hałas lub drgania mechaniczne oraz ocena ryzyka zawodowego związana z narażeniem pracowników na te czynniki.</a:t>
            </a:r>
          </a:p>
        </p:txBody>
      </p:sp>
    </p:spTree>
    <p:extLst>
      <p:ext uri="{BB962C8B-B14F-4D97-AF65-F5344CB8AC3E}">
        <p14:creationId xmlns:p14="http://schemas.microsoft.com/office/powerpoint/2010/main" val="3628226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22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Jakie działania pracodawca musi podjąć w przypadku stwierdzenia przekroczeń dopuszczalnych norm poziomu hałasu?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Na stanowiskach pracy, na których mimo zastosowania możliwych rozwiązań technicznych i organizacyjnych poziom hałasu przekracza dopuszczalne normy, pracodawca ma obowiązek zapewnić:</a:t>
            </a:r>
            <a:br>
              <a:rPr lang="pl-PL" dirty="0"/>
            </a:br>
            <a:r>
              <a:rPr lang="pl-PL" dirty="0"/>
              <a:t>1) ustalenie przyczyn przekroczenia dopuszczalnego poziomu hałasu oraz opracowanie i zastosowanie programu działań technicznych i organizacyjnych, mających na celu najskuteczniejsze zmniejszenie narażenia pracowników na hałas,</a:t>
            </a:r>
            <a:br>
              <a:rPr lang="pl-PL" dirty="0"/>
            </a:br>
            <a:r>
              <a:rPr lang="pl-PL" dirty="0"/>
              <a:t>2) zaopatrzenie pracowników w indywidualne ochrony słuchu, dobrane do wielkości charakteryzujących hałas i do cech indywidualnych pracowników oraz ich stosowanie,</a:t>
            </a:r>
            <a:br>
              <a:rPr lang="pl-PL" dirty="0"/>
            </a:br>
            <a:r>
              <a:rPr lang="pl-PL" dirty="0"/>
              <a:t>3) ograniczenie czasu ekspozycji na hałas, w tym stosowanie przerw w pracy,</a:t>
            </a:r>
            <a:br>
              <a:rPr lang="pl-PL" dirty="0"/>
            </a:br>
            <a:r>
              <a:rPr lang="pl-PL" dirty="0"/>
              <a:t>4) oznakowanie stref zagrożonych hałasem, a także ograniczenie dostępu do tych stref poprzez ich odgrodzenie, jeżeli jest to uzasadnione i możliwe ze względu na stopień zagrożenia.</a:t>
            </a:r>
          </a:p>
        </p:txBody>
      </p:sp>
    </p:spTree>
    <p:extLst>
      <p:ext uri="{BB962C8B-B14F-4D97-AF65-F5344CB8AC3E}">
        <p14:creationId xmlns:p14="http://schemas.microsoft.com/office/powerpoint/2010/main" val="3184056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3509"/>
            <a:ext cx="10515600" cy="58634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Pracownikom należy przekazać informację na temat:</a:t>
            </a:r>
            <a:br>
              <a:rPr lang="pl-PL" dirty="0"/>
            </a:br>
            <a:endParaRPr lang="pl-PL" dirty="0"/>
          </a:p>
          <a:p>
            <a:r>
              <a:rPr lang="pl-PL" dirty="0"/>
              <a:t>wyników pomiarów hałasu i zagrożenia dla zdrowia,</a:t>
            </a:r>
          </a:p>
          <a:p>
            <a:r>
              <a:rPr lang="pl-PL" dirty="0"/>
              <a:t>działań podjętych w związku z przekroczeniem na określonych stanowiskach dopuszczalnych wartości hałasu,</a:t>
            </a:r>
          </a:p>
          <a:p>
            <a:r>
              <a:rPr lang="pl-PL" dirty="0"/>
              <a:t>właściwego doboru i sposobu używania indywidualnych ochron słuchu.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Środki ochrony indywidualnej przeznaczone do zapobiegania szkodliwym skutkom hałasu powinny zmniejszać hałas w takim stopniu, aby maksymalny poziom dźwięku A, odbierany przez użytkownika, nie przekroczył wartości dopuszczalnych. Środki te powinny posiadać etykiety, wskazujące wartość tłumienia hałasu i wartość wskaźnika komfortu zapewnianego przez dany środek, a jeśli nie jest to możliwe, etykiety powinny być umieszczone na opakowaniu fabrycznym tego środka.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W pomieszczeniu przeznaczonym na odpoczynek pracownika poziom hałasu nie może przekraczać wartości dopuszczalnych dla pomieszczeń administracyjno-biurowych 55 </a:t>
            </a:r>
            <a:r>
              <a:rPr lang="pl-PL" dirty="0" err="1"/>
              <a:t>dB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07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Co to jest wibracja?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Wibracja to drgania lub wstrząsy, przekazywane do organizmu człowieka przez części ciała mające bezpośredni kontakt z drgającym obiektem. Jako czynnik szkodliwy dla zdrowia w środowisku pracy wibracja występuje w postaci drgań miejscowych albo drgań ogólnych: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1. drgania miejscowe drgania mechaniczne</a:t>
            </a:r>
            <a:r>
              <a:rPr lang="pl-PL" dirty="0"/>
              <a:t>, działające na organizm człowieka i przenoszone bezpośrednio przez kończyny górne; ich źródłem mogą być np. ręczne narzędzia udarowe,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2. drgania ogólne drgania mechaniczne o ogólnym działaniu na organizm człowieka</a:t>
            </a:r>
            <a:r>
              <a:rPr lang="pl-PL" dirty="0"/>
              <a:t>, przekazywane do organizmu, jako całości, przez stopy lub części tułowia, w szczególności miednicę lub plecy; ich źródłem są np. siedziska i podłogi środków transportu.</a:t>
            </a:r>
          </a:p>
        </p:txBody>
      </p:sp>
    </p:spTree>
    <p:extLst>
      <p:ext uri="{BB962C8B-B14F-4D97-AF65-F5344CB8AC3E}">
        <p14:creationId xmlns:p14="http://schemas.microsoft.com/office/powerpoint/2010/main" val="1524350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78823"/>
            <a:ext cx="10515600" cy="57981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Dopuszczalne ze względu na ochronę zdrowia wartości progów działania dla drgań mechanicznych wynoszą:</a:t>
            </a:r>
            <a:br>
              <a:rPr lang="pl-PL" dirty="0"/>
            </a:br>
            <a:r>
              <a:rPr lang="pl-PL" dirty="0"/>
              <a:t>1) 2,5 m/s2, jeżeli występują w postaci drgań miejscowych,</a:t>
            </a:r>
            <a:br>
              <a:rPr lang="pl-PL" dirty="0"/>
            </a:br>
            <a:r>
              <a:rPr lang="pl-PL" dirty="0"/>
              <a:t>2) 0,5 m/s2, jeżeli występują w postaci drgań ogólnych.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Jakie działania pracodawca musi podjąć w przypadku, gdy wielkości charakteryzujące drgania mechaniczne przekraczają wartości progów działania?</a:t>
            </a:r>
            <a:br>
              <a:rPr lang="pl-PL" dirty="0"/>
            </a:br>
            <a:r>
              <a:rPr lang="pl-PL" dirty="0"/>
              <a:t>W przypadku, gdy wielkości charakteryzujące drgania mechaniczne przekraczają wartości progów działania oraz występuje konieczność ochrony przed zimnem i wilgocią, pracodawca zapewnia pracownikom narażonym na działanie drgań ogólnych odzież ochronną, a pracownikom narażonym na działanie drgań miejscowych rękawice ochronne.</a:t>
            </a:r>
            <a:br>
              <a:rPr lang="pl-PL" dirty="0"/>
            </a:br>
            <a:r>
              <a:rPr lang="pl-PL" dirty="0"/>
              <a:t>Pozostałe obowiązki pracodawcy są podobne, jak w przypadku narażenia na hałas.</a:t>
            </a:r>
          </a:p>
          <a:p>
            <a:pPr marL="0" indent="0">
              <a:buNone/>
            </a:pPr>
            <a:r>
              <a:rPr lang="pl-PL" b="1" dirty="0"/>
              <a:t>Pamiętaj o szczególnej ochronie prawnej przed hałasem i wibracją w środowisku pracy młodocianych i kobiet w ciąży.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8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Pyły</a:t>
            </a:r>
            <a:br>
              <a:rPr lang="pl-PL" dirty="0"/>
            </a:br>
            <a:r>
              <a:rPr lang="pl-PL" b="1" dirty="0"/>
              <a:t>Na czym polega szkodliwe działanie pyłów?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Ze względu na rodzaj działania biologicznego, szkodliwego dla człowieka, pyły można podzielić na pyły o działaniu:</a:t>
            </a:r>
          </a:p>
          <a:p>
            <a:r>
              <a:rPr lang="pl-PL" dirty="0">
                <a:solidFill>
                  <a:srgbClr val="FF0000"/>
                </a:solidFill>
              </a:rPr>
              <a:t>drażniącym</a:t>
            </a:r>
            <a:r>
              <a:rPr lang="pl-PL" dirty="0"/>
              <a:t> (cząstki węgla, żelaza, szkła, aluminium, związku baru itp.),</a:t>
            </a:r>
            <a:br>
              <a:rPr lang="pl-PL" dirty="0"/>
            </a:br>
            <a:r>
              <a:rPr lang="pl-PL" dirty="0"/>
              <a:t>zwłókniającym (cząstki kwarcu, krystobalitu, trydymitu, azbestu, talku, kaolinu, pyły rud żelaza i z kopalni węgla), kancerogennym (azbest, ogniotrwałe włókna ceramiczne do specjalnych celów), alergizującym (pyły pochodzenia roślinnego, zwierzęcego, leki, pyły arsenu, miedzi, cynku, chromu).</a:t>
            </a:r>
          </a:p>
          <a:p>
            <a:pPr marL="0" indent="0">
              <a:buNone/>
            </a:pPr>
            <a:r>
              <a:rPr lang="pl-PL" b="1" dirty="0"/>
              <a:t>W warunkach narażenia zawodowego szkodliwe działanie pyłów związane jest z wnikaniem przez drogi oddechowe. Skutki działania pyłu na organizm człowieka zależą od: </a:t>
            </a:r>
          </a:p>
          <a:p>
            <a:r>
              <a:rPr lang="pl-PL" dirty="0"/>
              <a:t>stężenia pyłu, wymiarów i kształtu cząstek oraz składu chemicznego i struktury krystalicznej, a także rozpuszczalności pyłu w płynach ustrojowych. Istotna jest także ciężkość wykonywanej pracy fizycznej i właściwości osobnicze człowieka, zarówno genetyczne, jak i nabyte. </a:t>
            </a:r>
          </a:p>
          <a:p>
            <a:pPr marL="0" indent="0">
              <a:buNone/>
            </a:pPr>
            <a:r>
              <a:rPr lang="pl-PL" b="1" dirty="0"/>
              <a:t>Najwyższe dopuszczalne stężenia pyłów określone są w rozporządzeniu w sprawie NDS i NDN.</a:t>
            </a:r>
          </a:p>
        </p:txBody>
      </p:sp>
    </p:spTree>
    <p:extLst>
      <p:ext uri="{BB962C8B-B14F-4D97-AF65-F5344CB8AC3E}">
        <p14:creationId xmlns:p14="http://schemas.microsoft.com/office/powerpoint/2010/main" val="370336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Jakie działania profilaktyczne powinien stosować pracodawca, zatrudniający pracowników w narażeniu na pyły?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Ocena narażenia na pyły polega na wykonaniu pomiarów stężeń pyłów na stanowiskach pracy, określeniu wskaźników ekspozycji na pyły w odniesieniu do dobowego czasu pracy i porównaniu uzyskanej wartości wskaźników ekspozycji z wartościami NDS. </a:t>
            </a:r>
          </a:p>
          <a:p>
            <a:pPr marL="0" indent="0">
              <a:buNone/>
            </a:pPr>
            <a:r>
              <a:rPr lang="pl-PL" dirty="0"/>
              <a:t>Wyniki oceny narażenia są podstawą oceny ryzyka zawodowego oraz doboru środków ochrony przed zapyleniem.</a:t>
            </a:r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Ważnym parametrem pyłów z uwagi na jego szkodliwe działanie jest zawartość wolnej, krystalicznej krzemionki.</a:t>
            </a:r>
            <a:br>
              <a:rPr lang="pl-PL" b="1" dirty="0"/>
            </a:br>
            <a:r>
              <a:rPr lang="pl-PL" dirty="0"/>
              <a:t>Jeżeli z badań wyniknie, że obliczone wartości wskaźników narażenia na pyły są wyższe od wartości NDS, to pracodawca powinien niezwłocznie podjąć działania i środki (techniczne i organizacyjne), zmierzające do zlikwidowania przekroczeń.</a:t>
            </a:r>
          </a:p>
        </p:txBody>
      </p:sp>
    </p:spTree>
    <p:extLst>
      <p:ext uri="{BB962C8B-B14F-4D97-AF65-F5344CB8AC3E}">
        <p14:creationId xmlns:p14="http://schemas.microsoft.com/office/powerpoint/2010/main" val="185920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14846"/>
            <a:ext cx="10515600" cy="4962117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Aby zapobiec chorobom zawodowym i innym chorobom związanym z wykonywaną pracą, każdy pracodawca obowiązany jest:</a:t>
            </a:r>
          </a:p>
          <a:p>
            <a:r>
              <a:rPr lang="pl-PL" dirty="0">
                <a:solidFill>
                  <a:srgbClr val="FF0000"/>
                </a:solidFill>
              </a:rPr>
              <a:t>utrzymywać w stanie stałej sprawności urządzenia ograniczające lub eliminujące szkodliwe dla zdrowia czynniki środowiska pracy i urządzenia, służące do pomiarów tych czynników,</a:t>
            </a:r>
          </a:p>
          <a:p>
            <a:r>
              <a:rPr lang="pl-PL" dirty="0">
                <a:solidFill>
                  <a:srgbClr val="FF0000"/>
                </a:solidFill>
              </a:rPr>
              <a:t> przeprowadzać, na swój koszt, badania i pomiary czynników szkodliwych dla zdrowia, rejestrować oraz przechowywać wyniki tych badań i pomiarów, a także udostępniać je pracownikom 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677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3446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Czynniki rakotwórcze i czynniki mutagenne.</a:t>
            </a:r>
            <a:br>
              <a:rPr lang="pl-PL" dirty="0"/>
            </a:br>
            <a:r>
              <a:rPr lang="pl-PL" b="1" dirty="0"/>
              <a:t>Jakie akty prawne określają wymagania bhp związane z występowaniem w środowisku pracy czynników rakotwórczych i mutagennych?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48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/>
          <a:lstStyle/>
          <a:p>
            <a:r>
              <a:rPr lang="pl-PL" b="1" dirty="0"/>
              <a:t>Wymagania bhp związane z występowaniem w środowisku pracy czynników rakotwórczych i mutagennych określone są w:</a:t>
            </a:r>
          </a:p>
          <a:p>
            <a:r>
              <a:rPr lang="pl-PL" dirty="0"/>
              <a:t>Kodeksie pracy art. 222,</a:t>
            </a:r>
          </a:p>
          <a:p>
            <a:r>
              <a:rPr lang="pl-PL" dirty="0"/>
              <a:t>Rozporządzeniu Ministra Zdrowia z 24 lipca 2012 r. w sprawie substancji chemicznych, ich mieszanin, czynników lub procesów technologicznych o działaniu rakotwórczym lub mutagennym w środowisku pracy, rozporządzeniach branżowych wydanych przez właściwych ministrów, dotyczących wykonywania prac w narażeniu na czynniki rakotwórcze.</a:t>
            </a:r>
          </a:p>
        </p:txBody>
      </p:sp>
    </p:spTree>
    <p:extLst>
      <p:ext uri="{BB962C8B-B14F-4D97-AF65-F5344CB8AC3E}">
        <p14:creationId xmlns:p14="http://schemas.microsoft.com/office/powerpoint/2010/main" val="3642782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387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Rozporządzenie określa:</a:t>
            </a:r>
            <a:br>
              <a:rPr lang="pl-PL" dirty="0"/>
            </a:br>
            <a:r>
              <a:rPr lang="pl-PL" dirty="0"/>
              <a:t>1) wykaz substancji chemicznych, ich mieszanin, czynników lub procesów technologicznych o działaniu rakotwórczym lub mutagennym i sposób ich rejestrowania;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2) sposób prowadzenia rejestru prac, których wykonywanie powoduje konieczność pozostawania w kontakcie z substancjami chemicznymi, ich mieszaninami, czynnikami lub procesami technologicznymi o działaniu rakotwórczym lub mutagennym;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3) sposób prowadzenia rejestru pracowników zatrudnionych przy tych pracach;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4) wzory dokumentów dotyczących narażenia pracowników na działanie substancji chemicznych, ich mieszanin, czynników lub procesów technologicznych o działaniu rakotwórczym lub mutagennym oraz sposób przechowywania i przekazywania tych dokumentów do podmiotów właściwych do rozpoznawania lub stwierdzania chorób zawodowych;</a:t>
            </a:r>
          </a:p>
        </p:txBody>
      </p:sp>
    </p:spTree>
    <p:extLst>
      <p:ext uri="{BB962C8B-B14F-4D97-AF65-F5344CB8AC3E}">
        <p14:creationId xmlns:p14="http://schemas.microsoft.com/office/powerpoint/2010/main" val="1310361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5) szczegółowe warunki ochrony pracowników przed zagrożeniami spowodowanymi przez substancje chemiczne, ich mieszaniny, czynniki lub procesy technologiczne o działaniu rakotwórczym lub mutagennym;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6) warunki i sposób monitorowania stanu zdrowia pracowników narażonych na działanie substancji chemicznych, ich mieszanin, czynników lub procesów technologicznych o działaniu rakotwórczym lub mutagennym.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Dane z rejestru prac pracodawca przekazuje właściwemu państwowemu wojewódzkiemu inspektorowi sanitarnemu oraz właściwemu okręgowemu inspektorowi pracy, niezwłocznie po rozpoczęciu działalności oraz corocznie w terminie do dnia 15 stycznia na druku „Informacja o substancjach chemicznych, ich mieszaninach, czynnikach lub procesach technologicznych o działaniu rakotwórczym lub mutagennym”. </a:t>
            </a:r>
          </a:p>
          <a:p>
            <a:pPr marL="0" indent="0">
              <a:buNone/>
            </a:pPr>
            <a:r>
              <a:rPr lang="pl-PL" dirty="0"/>
              <a:t>Wzór takiej informacji stanowi załącznik nr 2 do rozporządzenia.</a:t>
            </a:r>
          </a:p>
        </p:txBody>
      </p:sp>
    </p:spTree>
    <p:extLst>
      <p:ext uri="{BB962C8B-B14F-4D97-AF65-F5344CB8AC3E}">
        <p14:creationId xmlns:p14="http://schemas.microsoft.com/office/powerpoint/2010/main" val="644905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1458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Jakie działania powinien wykonywać pracodawca, zatrudniający pracownika w warunkach narażenia na działanie substancji chemicznych, ich mieszanin, czynników lub procesów technologicznych o działaniu rakotwórczym lub mutagennym?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044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Pracodawca zobowiązany jest m.in. do:</a:t>
            </a:r>
          </a:p>
          <a:p>
            <a:r>
              <a:rPr lang="pl-PL" dirty="0"/>
              <a:t>zastępowania substancji chemicznych, ich mieszanin, czynników lub procesów technologicznych o działaniu rakotwórczym lub mutagennym mniej szkodliwymi dla zdrowia lub do stosowania innych dostępnych środków ograniczających stopień tego narażenia, przy odpowiednim wykorzystaniu osiągnięć nauki i techniki;</a:t>
            </a:r>
          </a:p>
          <a:p>
            <a:r>
              <a:rPr lang="pl-PL" dirty="0"/>
              <a:t>rejestrowania wszystkich rodzajów prac w kontakcie z substancjami chemicznymi, ich mieszaninami, czynnikami lub procesami technologicznymi o działaniu rakotwórczym lub mutagennym, określonymi w wykazie;</a:t>
            </a:r>
          </a:p>
          <a:p>
            <a:r>
              <a:rPr lang="pl-PL" dirty="0"/>
              <a:t>prowadzenia rejestru pracowników zatrudnionych przy tych pracach;</a:t>
            </a:r>
          </a:p>
          <a:p>
            <a:r>
              <a:rPr lang="pl-PL" dirty="0"/>
              <a:t>wykonywania pomiarów w trybie i z częstotliwością, a w szczególności stosowania metod wczesnego wykrywania narażenia podczas awarii lub w przypadku wystąpienia innych nieprzewidzianych okoliczności;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2754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/>
          </a:bodyPr>
          <a:lstStyle/>
          <a:p>
            <a:r>
              <a:rPr lang="pl-PL" dirty="0"/>
              <a:t>informowania pracowników o opakowaniu, zbiorniku i instalacji zawierających substancje chemiczne, ich mieszaniny lub czynniki o działaniu rakotwórczym lub mutagennym, a także o wymaganiach dotyczących oznakowania i znakach ostrzegawczych;</a:t>
            </a:r>
          </a:p>
          <a:p>
            <a:r>
              <a:rPr lang="pl-PL" dirty="0"/>
              <a:t>przeprowadzania okresowych szkoleń pracowników zgodnie z rozporządzeniem: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Rejestr pracowników narażonych na działanie substancji chemicznych, ich mieszanin, czynników lub procesów technologicznych o działaniu rakotwórczym lub mutagennym należy przechowywać przez okres 40 lat po ustaniu narażenia, a w przypadku likwidacji zakładu pracy przekazać właściwemu państwowemu wojewódzkiemu inspektorowi sanitarnemu.</a:t>
            </a:r>
          </a:p>
        </p:txBody>
      </p:sp>
    </p:spTree>
    <p:extLst>
      <p:ext uri="{BB962C8B-B14F-4D97-AF65-F5344CB8AC3E}">
        <p14:creationId xmlns:p14="http://schemas.microsoft.com/office/powerpoint/2010/main" val="2126098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Czynniki uciążliwe</a:t>
            </a:r>
            <a:br>
              <a:rPr lang="pl-PL" dirty="0"/>
            </a:br>
            <a:r>
              <a:rPr lang="pl-PL" b="1" dirty="0"/>
              <a:t>Co to są czynniki uciążliwe w środowisku pracy?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Czynniki uciążliwe mogą spowodować obniżenie sprawności fizycznej i psychicznej pracownika. Są to tzw. czynniki psychofizyczne.</a:t>
            </a:r>
            <a:br>
              <a:rPr lang="pl-PL" dirty="0"/>
            </a:br>
            <a:r>
              <a:rPr lang="pl-PL" dirty="0"/>
              <a:t>Zalicza się do nich:</a:t>
            </a:r>
            <a:br>
              <a:rPr lang="pl-PL" dirty="0"/>
            </a:br>
            <a:r>
              <a:rPr lang="pl-PL" dirty="0"/>
              <a:t>1. obciążenie fizyczne (statyczne i dynamiczne),</a:t>
            </a:r>
            <a:br>
              <a:rPr lang="pl-PL" dirty="0"/>
            </a:br>
            <a:r>
              <a:rPr lang="pl-PL" dirty="0"/>
              <a:t>2. obciążenie psychiczne (obciążenie umysłu, niedociążenie i przeciążenie percepcyjne, obciążenie emocjonalne).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Zgodnie z przepisami ogólnymi bhp, stanowiska pracy powinny być urządzone stosownie do rodzaju wykonywanych na nich oraz psychofizycznych właściwości pracowników z uwzględnieniem zasad ergonomii.</a:t>
            </a:r>
          </a:p>
        </p:txBody>
      </p:sp>
    </p:spTree>
    <p:extLst>
      <p:ext uri="{BB962C8B-B14F-4D97-AF65-F5344CB8AC3E}">
        <p14:creationId xmlns:p14="http://schemas.microsoft.com/office/powerpoint/2010/main" val="3694416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Obciążenie fizyczne pracownika </a:t>
            </a:r>
            <a:r>
              <a:rPr lang="pl-PL" dirty="0"/>
              <a:t>wynika najczęściej z nieprawidłowej pozycji ciała podczas pracy, nadmiernej częstości wykonywanych czynności lub zbyt dużej masy przenoszonych przedmiotów. </a:t>
            </a:r>
          </a:p>
          <a:p>
            <a:r>
              <a:rPr lang="pl-PL" dirty="0"/>
              <a:t>Przyczyną jest zwykle zła organizacja pracy lub stanowiska pracy, nieuwzględniająca zasad ergonomii, a także przepisów bhp. Pod względem obciążenia fizycznego bardzo istotnym czynnikiem jest podnoszenie i dźwiganie ciężkich przedmiotów. </a:t>
            </a:r>
            <a:r>
              <a:rPr lang="pl-PL" b="1" dirty="0"/>
              <a:t>Zasady prawidłowego podnoszenia i dźwigania uregulowane są w rozporządzeniu w sprawie bhp przy ręcznych pracach transportowych.</a:t>
            </a:r>
            <a:r>
              <a:rPr lang="pl-PL" dirty="0"/>
              <a:t> </a:t>
            </a:r>
          </a:p>
          <a:p>
            <a:r>
              <a:rPr lang="pl-PL" dirty="0"/>
              <a:t>Rozporządzenie to określa także obowiązki pracodawcy w zakresie zapewnienia bezpiecznych i higienicznych warunków pracy oraz wymagania dotyczące organizacji i sposobów wykonywania ręcznych prac transportowych z uwzględnieniem zasad ergonomii. Wskazuje też dopuszczalne maksymalne masy przemieszczanych przedmiotów, ładunków lub materiałów oraz dopuszczalne wartości sił niezbędne do przemieszczania przedmiotów.</a:t>
            </a:r>
          </a:p>
        </p:txBody>
      </p:sp>
    </p:spTree>
    <p:extLst>
      <p:ext uri="{BB962C8B-B14F-4D97-AF65-F5344CB8AC3E}">
        <p14:creationId xmlns:p14="http://schemas.microsoft.com/office/powerpoint/2010/main" val="3262203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04949"/>
            <a:ext cx="10515600" cy="57720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Rozporządzenie  nakłada na pracodawcę obowiązek stosowania rozwiązań technicznych i organizacyjnych, których celem jest wyeliminowanie ręcznych prac transportowych. </a:t>
            </a:r>
          </a:p>
          <a:p>
            <a:pPr marL="0" indent="0">
              <a:buNone/>
            </a:pPr>
            <a:r>
              <a:rPr lang="pl-PL" dirty="0"/>
              <a:t>W wypadku braku możliwości ich wyeliminowania, pracodawca w celu zmniejszenia uciążliwości i zagrożeń związanych z wykonywaniem tych czynności jest zobowiązany do odpowiedniej organizacji pracy oraz do wyposażania pracowników w niezbędny sprzęt pomocniczy oraz środki ochrony indywidualnej.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Nadmierne obciążenie fizyczne może prowadzić do wielu chorób, także zawodowych, a nawet wypadków.</a:t>
            </a:r>
          </a:p>
          <a:p>
            <a:pPr marL="0" indent="0">
              <a:buNone/>
            </a:pP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Miarą obciążenia fizycznego jest wydatek energetyczny, w ciągu zmiany roboczej, wyrażony w kilodżulach lub kilokaloriach na jednostkę czasu. </a:t>
            </a:r>
          </a:p>
          <a:p>
            <a:pPr marL="0" indent="0">
              <a:buNone/>
            </a:pPr>
            <a:r>
              <a:rPr lang="pl-PL" dirty="0"/>
              <a:t>Wielkość wydatku energetycznego stanowi podstawę do określania prac szczególnie uciążliwych dla zdrowia kobiet  i prac wzbronionych młodocianym  oraz prac, podczas wykonywania których należy wydawać pracownikom napoje i posiłki profilaktyczne.</a:t>
            </a:r>
          </a:p>
        </p:txBody>
      </p:sp>
    </p:spTree>
    <p:extLst>
      <p:ext uri="{BB962C8B-B14F-4D97-AF65-F5344CB8AC3E}">
        <p14:creationId xmlns:p14="http://schemas.microsoft.com/office/powerpoint/2010/main" val="37230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88274"/>
            <a:ext cx="10515600" cy="5288689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Występujące w środowisku pracy czynniki pod względem oddziaływania na organizm człowieka dzielą się na:</a:t>
            </a:r>
          </a:p>
          <a:p>
            <a:r>
              <a:rPr lang="pl-PL" b="1" dirty="0"/>
              <a:t>Czynniki szkodliwe, </a:t>
            </a:r>
            <a:r>
              <a:rPr lang="pl-PL" dirty="0"/>
              <a:t>których oddziaływanie na pracującego może prowadzić lub prowadzi do schorzenia, traktowanego jako choroba zawodowa.</a:t>
            </a:r>
          </a:p>
          <a:p>
            <a:r>
              <a:rPr lang="pl-PL" b="1" dirty="0"/>
              <a:t>Czynniki uciążliwe, </a:t>
            </a:r>
            <a:r>
              <a:rPr lang="pl-PL" dirty="0"/>
              <a:t>których oddziaływanie na pracownika może być przyczyną złego samopoczucia lub nadmiernego zmęczenia, które nie prowadzi jednak do trwałego pogorszenia stanu zdrowia.</a:t>
            </a:r>
          </a:p>
          <a:p>
            <a:r>
              <a:rPr lang="pl-PL" b="1" dirty="0"/>
              <a:t>Czynniki niebezpieczne, </a:t>
            </a:r>
            <a:r>
              <a:rPr lang="pl-PL" dirty="0"/>
              <a:t>które mogą prowadzić do powstania u pracującego urazu (wypadku przy pracy)</a:t>
            </a:r>
          </a:p>
        </p:txBody>
      </p:sp>
    </p:spTree>
    <p:extLst>
      <p:ext uri="{BB962C8B-B14F-4D97-AF65-F5344CB8AC3E}">
        <p14:creationId xmlns:p14="http://schemas.microsoft.com/office/powerpoint/2010/main" val="3721312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Obciążenie psychiczne </a:t>
            </a:r>
            <a:r>
              <a:rPr lang="pl-PL" dirty="0"/>
              <a:t>jest charakterystyczne dla pracy umysłowej. Jego nasilenie zależy przede wszystkim od złożoności, zmienności, powtarzalności, ważności i dokładności wykonywanych czynności.</a:t>
            </a:r>
            <a:br>
              <a:rPr lang="pl-PL" dirty="0"/>
            </a:br>
            <a:r>
              <a:rPr lang="pl-PL" dirty="0"/>
              <a:t>Może mieć charakter niedociążenia lub przeciążenia percepcyjnego, obciążenia monotonią, nadmiernego wysiłku umysłowego itp.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Najpowszechniej występującym w środowisku pracy czynnikiem psychicznym jest stres związany z warunkami pracy. Stres u pracownika może wywołać każda cecha pracy, która w wyniku oddziaływania i subiektywnego odbioru informacji przez pracownika powoduje stan napięcia. Przedłużający się stres jest dla organizmu bardzo destrukcyjny. Powoduje wyczerpanie, osłabienie, trudności w koncentracji i racjonalnym myśleniu. Może zaburzać funkcjonowanie organizmu, prowadząc do bezsenności i zaburzeń wegetatywnych. Może też prowadzić do chorób organicznych, jak choroba wrzodowa. Skutkiem jest obniżenie efektywności w pracy i pogorszenie relacji z otoczeniem.</a:t>
            </a:r>
          </a:p>
        </p:txBody>
      </p:sp>
    </p:spTree>
    <p:extLst>
      <p:ext uri="{BB962C8B-B14F-4D97-AF65-F5344CB8AC3E}">
        <p14:creationId xmlns:p14="http://schemas.microsoft.com/office/powerpoint/2010/main" val="1095015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 jaki sposób ocenić obciążenie psychiczne na danym stanowisku pracy?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 wielkość obciążenia psychicznego składa się wysiłek psychiczny związany z pracą oraz towarzysząca jej monotonia.</a:t>
            </a:r>
            <a:br>
              <a:rPr lang="pl-PL" dirty="0"/>
            </a:br>
            <a:r>
              <a:rPr lang="pl-PL" dirty="0"/>
              <a:t>W celu określenia wysiłku psychicznego, każdy proces pracy dzieli się na trzy etapy:</a:t>
            </a:r>
            <a:br>
              <a:rPr lang="pl-PL" dirty="0"/>
            </a:br>
            <a:r>
              <a:rPr lang="pl-PL" dirty="0"/>
              <a:t>1. </a:t>
            </a:r>
            <a:r>
              <a:rPr lang="pl-PL" dirty="0">
                <a:solidFill>
                  <a:srgbClr val="FF0000"/>
                </a:solidFill>
              </a:rPr>
              <a:t>Uzyskiwanie informacji, </a:t>
            </a:r>
            <a:r>
              <a:rPr lang="pl-PL" dirty="0"/>
              <a:t>polegające na odbiorze i odczytywaniu sygnałów zawierających określone informacje.</a:t>
            </a:r>
            <a:br>
              <a:rPr lang="pl-PL" dirty="0"/>
            </a:br>
            <a:r>
              <a:rPr lang="pl-PL" dirty="0"/>
              <a:t>2. </a:t>
            </a:r>
            <a:r>
              <a:rPr lang="pl-PL" dirty="0">
                <a:solidFill>
                  <a:srgbClr val="FF0000"/>
                </a:solidFill>
              </a:rPr>
              <a:t>Podejmowanie decyzji</a:t>
            </a:r>
            <a:r>
              <a:rPr lang="pl-PL" dirty="0"/>
              <a:t>, polegające na przetwarzaniu otrzymywanych informacji na odpowiednie decyzje.</a:t>
            </a:r>
            <a:br>
              <a:rPr lang="pl-PL" dirty="0"/>
            </a:br>
            <a:r>
              <a:rPr lang="pl-PL" dirty="0"/>
              <a:t>3. </a:t>
            </a:r>
            <a:r>
              <a:rPr lang="pl-PL" dirty="0">
                <a:solidFill>
                  <a:srgbClr val="FF0000"/>
                </a:solidFill>
              </a:rPr>
              <a:t>Wykonywanie czynności</a:t>
            </a:r>
            <a:r>
              <a:rPr lang="pl-PL" dirty="0"/>
              <a:t>, będące realizacją podjętej decyzji.</a:t>
            </a:r>
          </a:p>
        </p:txBody>
      </p:sp>
    </p:spTree>
    <p:extLst>
      <p:ext uri="{BB962C8B-B14F-4D97-AF65-F5344CB8AC3E}">
        <p14:creationId xmlns:p14="http://schemas.microsoft.com/office/powerpoint/2010/main" val="2734347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5131"/>
            <a:ext cx="10515600" cy="59418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We wszystkich ww. etapach istotnymi parametrami wysiłku psychicznego w odniesieniu do informacji, decyzji i czynności są: </a:t>
            </a:r>
            <a:r>
              <a:rPr lang="pl-PL" dirty="0"/>
              <a:t>częstotliwość, zmienność, złożoność, powtarzalność, dokładność, ważność i szybkość przebiegu danego zjawiska.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Ocenę wysiłku psychicznego przeprowadza się dla wszystkich ww. etapów procesu pracy. W ocenie obciążenia psychicznego ważne jest uwzględnienie monotonii pracy, która oddziałuje równolegle i przyczynia się do powstawania zmęczenia psychicznego.</a:t>
            </a:r>
          </a:p>
          <a:p>
            <a:pPr marL="0" indent="0">
              <a:buNone/>
            </a:pPr>
            <a:r>
              <a:rPr lang="pl-PL" b="1" dirty="0"/>
              <a:t>Monotonia pracy wynika m.in. z takich cech procesu, jak:</a:t>
            </a:r>
          </a:p>
          <a:p>
            <a:r>
              <a:rPr lang="pl-PL" dirty="0">
                <a:solidFill>
                  <a:srgbClr val="FF0000"/>
                </a:solidFill>
              </a:rPr>
              <a:t>niezmienność (jednostajność) procesu pracy,</a:t>
            </a:r>
          </a:p>
          <a:p>
            <a:r>
              <a:rPr lang="pl-PL" dirty="0">
                <a:solidFill>
                  <a:srgbClr val="FF0000"/>
                </a:solidFill>
              </a:rPr>
              <a:t>niezmienność (jednostajność) otaczających warunków,</a:t>
            </a:r>
          </a:p>
          <a:p>
            <a:r>
              <a:rPr lang="pl-PL" dirty="0">
                <a:solidFill>
                  <a:srgbClr val="FF0000"/>
                </a:solidFill>
              </a:rPr>
              <a:t>konieczność stałego wytężania uwagi bez możliwości myślenia o sprawach niezwiązanych z pracą lub ewentualnego porozumiewania się z sąsiadami, </a:t>
            </a:r>
          </a:p>
          <a:p>
            <a:r>
              <a:rPr lang="pl-PL" dirty="0">
                <a:solidFill>
                  <a:srgbClr val="FF0000"/>
                </a:solidFill>
              </a:rPr>
              <a:t>łatwość pracy, znacznie zmniejszająca potrzebę myślenia i rozumowania (procesów intelektualnych).</a:t>
            </a:r>
          </a:p>
        </p:txBody>
      </p:sp>
    </p:spTree>
    <p:extLst>
      <p:ext uri="{BB962C8B-B14F-4D97-AF65-F5344CB8AC3E}">
        <p14:creationId xmlns:p14="http://schemas.microsoft.com/office/powerpoint/2010/main" val="1740026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Monotonia duża </a:t>
            </a:r>
            <a:r>
              <a:rPr lang="pl-PL" dirty="0"/>
              <a:t>powstaje w wyniku występowania wszystkich czterech elementów.</a:t>
            </a:r>
            <a:br>
              <a:rPr lang="pl-PL" dirty="0"/>
            </a:br>
            <a:r>
              <a:rPr lang="pl-PL" b="1" dirty="0"/>
              <a:t>Monotonia średnia </a:t>
            </a:r>
            <a:r>
              <a:rPr lang="pl-PL" dirty="0"/>
              <a:t>gdy tych elementów jest trzy.</a:t>
            </a:r>
            <a:br>
              <a:rPr lang="pl-PL" dirty="0"/>
            </a:br>
            <a:r>
              <a:rPr lang="pl-PL" dirty="0"/>
              <a:t>Monotonia mała poniżej trzech.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Całkowite obciążenie psychiczne ocenia się, uwzględniając słowną ocenę sumaryczną wysiłku psychicznego z oceną monotonii pracy.</a:t>
            </a:r>
            <a:br>
              <a:rPr lang="pl-PL" dirty="0"/>
            </a:b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Stanowisko pracy wraz z maszynami i urządzeniami oraz jego otoczeniem powinno być przystosowane do autonomicznych i psychofizycznych cech, a także możliwości pracownika, jego potrzeb i oczekiwań, zapewniających sprawne, wydajne i bezpieczne wykonywanie przez niego pracy. Nigdy nie powinno być odwrotnej sytuacji, to znaczy takiej, gdy pracownik musi się dostosować do stanowiska i jego otoczenia.</a:t>
            </a:r>
          </a:p>
        </p:txBody>
      </p:sp>
    </p:spTree>
    <p:extLst>
      <p:ext uri="{BB962C8B-B14F-4D97-AF65-F5344CB8AC3E}">
        <p14:creationId xmlns:p14="http://schemas.microsoft.com/office/powerpoint/2010/main" val="3383551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3698" y="124413"/>
            <a:ext cx="10515600" cy="1325563"/>
          </a:xfrm>
        </p:spPr>
        <p:txBody>
          <a:bodyPr/>
          <a:lstStyle/>
          <a:p>
            <a:r>
              <a:rPr lang="pl-PL" dirty="0"/>
              <a:t>Test sprawdzający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9976"/>
            <a:ext cx="10515600" cy="52251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Zadanie 1      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Czynniki szkodliwe to takie: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a) których oddziaływanie na pracownika może być przyczyną złego samopoczucia lub nadmiernego zmęczenia, które nie prowadzi jednak do trwałego pogorszenia stanu zdrowia</a:t>
            </a:r>
          </a:p>
          <a:p>
            <a:pPr marL="0" lvl="0" indent="0">
              <a:buNone/>
            </a:pPr>
            <a:r>
              <a:rPr lang="pl-PL" dirty="0"/>
              <a:t>b) których oddziaływanie na pracującego może prowadzić lub prowadzi do schorzenia, traktowanego jako choroba zawodowa</a:t>
            </a:r>
          </a:p>
          <a:p>
            <a:pPr marL="0" lvl="0" indent="0">
              <a:buNone/>
            </a:pPr>
            <a:r>
              <a:rPr lang="pl-PL" dirty="0"/>
              <a:t>c) które mogą prowadzić do powstania u pracującego urazu (wypadku przy pracy)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Zadanie 2 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Hałas zaliczamy do czynników takich ja:</a:t>
            </a:r>
          </a:p>
          <a:p>
            <a:pPr marL="0" lvl="0" indent="0">
              <a:buNone/>
            </a:pPr>
            <a:r>
              <a:rPr lang="pl-PL" dirty="0"/>
              <a:t>a) niebezpiecznych </a:t>
            </a:r>
          </a:p>
          <a:p>
            <a:pPr marL="0" lvl="0" indent="0">
              <a:buNone/>
            </a:pPr>
            <a:r>
              <a:rPr lang="pl-PL" dirty="0"/>
              <a:t>b) uciążliwych</a:t>
            </a:r>
          </a:p>
          <a:p>
            <a:pPr marL="0" lvl="0" indent="0">
              <a:buNone/>
            </a:pPr>
            <a:r>
              <a:rPr lang="pl-PL" dirty="0"/>
              <a:t>c) szkodliwych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Zadanie 3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Czynniki uciążliwe mogą spowodować obniżenie sprawności fizycznej i psychicznej pracownika. Są to tzw. czynniki psychofizyczne, do których zaliczamy: </a:t>
            </a:r>
          </a:p>
          <a:p>
            <a:pPr marL="0" lvl="0" indent="0">
              <a:buNone/>
            </a:pPr>
            <a:r>
              <a:rPr lang="pl-PL" dirty="0"/>
              <a:t>a) obciążenie fizyczne</a:t>
            </a:r>
          </a:p>
          <a:p>
            <a:pPr marL="0" lvl="0" indent="0">
              <a:buNone/>
            </a:pPr>
            <a:r>
              <a:rPr lang="pl-PL" dirty="0"/>
              <a:t>b) obciążenie psychiczne</a:t>
            </a:r>
          </a:p>
          <a:p>
            <a:pPr marL="0" lvl="0" indent="0">
              <a:buNone/>
            </a:pPr>
            <a:r>
              <a:rPr lang="pl-PL" dirty="0"/>
              <a:t>c) odpowiedź a i b są poprawne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3480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Zadanie 4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Obciążenie fizyczne pracownika wynika najczęściej z nieprawidłowej pozycji ciała podczas pracy, nadmiernej częstości wykonywanych czynności lub zbyt dużej masy przenoszonych przedmiotów. </a:t>
            </a:r>
          </a:p>
          <a:p>
            <a:pPr marL="0" lvl="0" indent="0">
              <a:buNone/>
            </a:pPr>
            <a:r>
              <a:rPr lang="pl-PL" dirty="0"/>
              <a:t>a) Tak</a:t>
            </a:r>
          </a:p>
          <a:p>
            <a:pPr marL="0" lvl="0" indent="0">
              <a:buNone/>
            </a:pPr>
            <a:r>
              <a:rPr lang="pl-PL" dirty="0"/>
              <a:t>b) Nie</a:t>
            </a:r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Zadanie 5 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Miarą obciążenia fizycznego jest wydatek energetyczny, w ciągu zmiany roboczej, wyrażony w kilodżulach lub kilokaloriach na jednostkę czasu. </a:t>
            </a:r>
          </a:p>
          <a:p>
            <a:pPr marL="0" lvl="0" indent="0">
              <a:buNone/>
            </a:pPr>
            <a:r>
              <a:rPr lang="pl-PL" dirty="0"/>
              <a:t>a) Tak</a:t>
            </a:r>
          </a:p>
          <a:p>
            <a:pPr marL="0" lvl="0" indent="0">
              <a:buNone/>
            </a:pPr>
            <a:r>
              <a:rPr lang="pl-PL" dirty="0"/>
              <a:t>b) Nie</a:t>
            </a:r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Zadanie 6 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Monotonia pracy wynika m.in. z takich cech procesu, jak:</a:t>
            </a:r>
          </a:p>
          <a:p>
            <a:pPr marL="0" lvl="0" indent="0">
              <a:buNone/>
            </a:pPr>
            <a:r>
              <a:rPr lang="pl-PL" dirty="0"/>
              <a:t>a) niezmienność (jednostajność) procesu pracy</a:t>
            </a:r>
          </a:p>
          <a:p>
            <a:pPr marL="0" lvl="0" indent="0">
              <a:buNone/>
            </a:pPr>
            <a:r>
              <a:rPr lang="pl-PL" dirty="0"/>
              <a:t>b) trudna praca, wymagająca myślenia</a:t>
            </a:r>
          </a:p>
          <a:p>
            <a:pPr marL="0" lvl="0" indent="0">
              <a:buNone/>
            </a:pPr>
            <a:r>
              <a:rPr lang="pl-PL" dirty="0"/>
              <a:t>c) odpowiedź a i b są poprawne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59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 do testu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B</a:t>
            </a:r>
          </a:p>
          <a:p>
            <a:pPr marL="514350" indent="-514350">
              <a:buAutoNum type="arabicPeriod"/>
            </a:pPr>
            <a:r>
              <a:rPr lang="pl-PL" dirty="0"/>
              <a:t>C</a:t>
            </a:r>
          </a:p>
          <a:p>
            <a:pPr marL="514350" indent="-514350">
              <a:buAutoNum type="arabicPeriod"/>
            </a:pPr>
            <a:r>
              <a:rPr lang="pl-PL" dirty="0"/>
              <a:t>C</a:t>
            </a:r>
          </a:p>
          <a:p>
            <a:pPr marL="514350" indent="-514350">
              <a:buAutoNum type="arabicPeriod"/>
            </a:pPr>
            <a:r>
              <a:rPr lang="pl-PL" dirty="0"/>
              <a:t> A</a:t>
            </a:r>
          </a:p>
          <a:p>
            <a:pPr marL="514350" indent="-514350">
              <a:buAutoNum type="arabicPeriod"/>
            </a:pPr>
            <a:r>
              <a:rPr lang="pl-PL" dirty="0"/>
              <a:t>A</a:t>
            </a:r>
          </a:p>
          <a:p>
            <a:pPr marL="514350" indent="-514350">
              <a:buAutoNum type="arabicPeriod"/>
            </a:pPr>
            <a:r>
              <a:rPr lang="pl-PL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3581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/>
          </a:bodyPr>
          <a:lstStyle/>
          <a:p>
            <a:r>
              <a:rPr lang="pl-PL" dirty="0"/>
              <a:t>W zależności od poziomu oddziaływania lub innych warunków czynnik uciążliwy może stać się szkodliwym, a szkodliwy niebezpiecznym (np. hałas).</a:t>
            </a:r>
            <a:br>
              <a:rPr lang="pl-PL" dirty="0"/>
            </a:br>
            <a:r>
              <a:rPr lang="pl-PL" b="1" dirty="0"/>
              <a:t>1. Czynniki szkodliwe</a:t>
            </a:r>
            <a:br>
              <a:rPr lang="pl-PL" b="1" dirty="0"/>
            </a:br>
            <a:r>
              <a:rPr lang="pl-PL" b="1" dirty="0"/>
              <a:t>Główne kategorie czynników szkodliwych to:</a:t>
            </a:r>
          </a:p>
          <a:p>
            <a:r>
              <a:rPr lang="pl-PL" dirty="0">
                <a:solidFill>
                  <a:srgbClr val="FF0000"/>
                </a:solidFill>
              </a:rPr>
              <a:t>czynniki fizyczne </a:t>
            </a:r>
            <a:r>
              <a:rPr lang="pl-PL" dirty="0"/>
              <a:t>(hałas, hałas ultradźwiękowy, drgania mechaniczne/wibracja, mikroklimat, promieniowanie optyczne, pola i promieniowania elektromagnetyczne),</a:t>
            </a:r>
          </a:p>
          <a:p>
            <a:r>
              <a:rPr lang="pl-PL" dirty="0">
                <a:solidFill>
                  <a:srgbClr val="FF0000"/>
                </a:solidFill>
              </a:rPr>
              <a:t>czynniki chemiczne </a:t>
            </a:r>
            <a:r>
              <a:rPr lang="pl-PL" dirty="0"/>
              <a:t>(substancje toksyczne, drażniące, uczulające, rakotwórcze mutagenne, upośledzające funkcje rozrodcze),</a:t>
            </a:r>
          </a:p>
          <a:p>
            <a:r>
              <a:rPr lang="pl-PL" dirty="0">
                <a:solidFill>
                  <a:srgbClr val="FF0000"/>
                </a:solidFill>
              </a:rPr>
              <a:t>czynniki biologiczne </a:t>
            </a:r>
            <a:r>
              <a:rPr lang="pl-PL" dirty="0"/>
              <a:t>makro i mikroorganizmy roślinne oraz zwierzęce (bakterie, wirusy, grzyby, pierwotniaki).</a:t>
            </a:r>
          </a:p>
        </p:txBody>
      </p:sp>
    </p:spTree>
    <p:extLst>
      <p:ext uri="{BB962C8B-B14F-4D97-AF65-F5344CB8AC3E}">
        <p14:creationId xmlns:p14="http://schemas.microsoft.com/office/powerpoint/2010/main" val="28000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3514" y="2337616"/>
            <a:ext cx="10515600" cy="16857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Jakie są obowiązki pracodawcy dotyczące pomiarów czynników szkodliwych dla zdrowia występujących w środowisku pracy?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261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52697"/>
            <a:ext cx="10515600" cy="6270172"/>
          </a:xfrm>
        </p:spPr>
        <p:txBody>
          <a:bodyPr>
            <a:normAutofit/>
          </a:bodyPr>
          <a:lstStyle/>
          <a:p>
            <a:r>
              <a:rPr lang="pl-PL" dirty="0"/>
              <a:t>Pracodawca wskazuje czynniki szkodliwe dla zdrowia w środowisku pracy, dla których wykonuje się badania i pomiary, po przeprowadzeniu rozpoznania źródeł ich emisji oraz warunków wykonywania pracy, które mają wpływ na poziom stężeń lub natężeń tych czynników na poziom narażenia na oddziaływanie tych czynników, uwzględniając:</a:t>
            </a:r>
            <a:br>
              <a:rPr lang="pl-PL" dirty="0"/>
            </a:br>
            <a:r>
              <a:rPr lang="pl-PL" b="1" dirty="0"/>
              <a:t>1) rodzaj tych czynników oraz ich właściwości;</a:t>
            </a:r>
            <a:br>
              <a:rPr lang="pl-PL" b="1" dirty="0"/>
            </a:br>
            <a:r>
              <a:rPr lang="pl-PL" b="1" dirty="0"/>
              <a:t>2) procesy technologiczne i ich parametry;</a:t>
            </a:r>
            <a:br>
              <a:rPr lang="pl-PL" b="1" dirty="0"/>
            </a:br>
            <a:r>
              <a:rPr lang="pl-PL" b="1" dirty="0"/>
              <a:t>3) wyposażenie techniczne, w tym urządzenia, instalacje i narzędzia, które mogą być źródłem emisji czynników szkodliwych dla zdrowia, z uwzględnieniem wyników pomiarów tej emisji;</a:t>
            </a:r>
            <a:br>
              <a:rPr lang="pl-PL" b="1" dirty="0"/>
            </a:br>
            <a:r>
              <a:rPr lang="pl-PL" b="1" dirty="0"/>
              <a:t>4) środki ochrony zbiorowej i dane dotyczące ich użytkowania;</a:t>
            </a:r>
            <a:br>
              <a:rPr lang="pl-PL" b="1" dirty="0"/>
            </a:br>
            <a:r>
              <a:rPr lang="pl-PL" b="1" dirty="0"/>
              <a:t>5) organizację pracy i sposób wykonywania pracy;</a:t>
            </a:r>
            <a:br>
              <a:rPr lang="pl-PL" b="1" dirty="0"/>
            </a:br>
            <a:r>
              <a:rPr lang="pl-PL" b="1" dirty="0"/>
              <a:t>6) rzeczywisty czas narażenia na oddziaływanie czynników szkodliwych dla zdrowia, z uwzględnieniem obowiązującego u pracodawcy systemu i rozkładu czasu pracy.</a:t>
            </a:r>
          </a:p>
        </p:txBody>
      </p:sp>
    </p:spTree>
    <p:extLst>
      <p:ext uri="{BB962C8B-B14F-4D97-AF65-F5344CB8AC3E}">
        <p14:creationId xmlns:p14="http://schemas.microsoft.com/office/powerpoint/2010/main" val="80564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Oprócz tego pracodawca ma obowiązek: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244"/>
          </a:xfrm>
        </p:spPr>
        <p:txBody>
          <a:bodyPr>
            <a:normAutofit/>
          </a:bodyPr>
          <a:lstStyle/>
          <a:p>
            <a:r>
              <a:rPr lang="pl-PL" dirty="0"/>
              <a:t>konsultowania z pracownikami lub ich przedstawicielami działań dotyczących rozpoznawania i typowania czynników szkodliwych dla zdrowia w środowisku pracy, a także wykonywania badań, pomiarów i pobierania próbek ze stanowiska pracy,</a:t>
            </a:r>
          </a:p>
          <a:p>
            <a:r>
              <a:rPr lang="pl-PL" dirty="0"/>
              <a:t>przechowywania przez okres 3 lat wyników/ badań i pomiarów czynników szkodliwych, licząc od daty ich wykonania,</a:t>
            </a:r>
          </a:p>
          <a:p>
            <a:r>
              <a:rPr lang="pl-PL" dirty="0"/>
              <a:t>niezwłocznie informować pracowników narażonych na oddziaływanie czynników szkodliwych dla zdrowia w środowisku pracy aktualnych wyników badań i pomiarów oraz udostępniać im te wyniki i wyjaśniać ich znaczenie,</a:t>
            </a:r>
          </a:p>
        </p:txBody>
      </p:sp>
    </p:spTree>
    <p:extLst>
      <p:ext uri="{BB962C8B-B14F-4D97-AF65-F5344CB8AC3E}">
        <p14:creationId xmlns:p14="http://schemas.microsoft.com/office/powerpoint/2010/main" val="248317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pl-PL" dirty="0"/>
              <a:t>prowadzić na bieżąco rejestr czynników szkodliwych dla zdrowia występujących na stanowiskach pracy, zgodnie ze wzorem </a:t>
            </a:r>
            <a:r>
              <a:rPr lang="pl-PL" b="1" dirty="0"/>
              <a:t>określonym w załącznik nr 1 do rozporządzenia ,</a:t>
            </a:r>
            <a:endParaRPr lang="pl-PL" dirty="0"/>
          </a:p>
          <a:p>
            <a:r>
              <a:rPr lang="pl-PL" dirty="0"/>
              <a:t>wpisywać na bieżąco wyniki badań i pomiarów czynnika szkodliwego dla zdrowia do karty badań i pomiarów, </a:t>
            </a:r>
            <a:r>
              <a:rPr lang="pl-PL" b="1" dirty="0"/>
              <a:t>której wzór jest określony w załączniku nr 2 do rozporządzenia,</a:t>
            </a:r>
          </a:p>
          <a:p>
            <a:r>
              <a:rPr lang="pl-PL" dirty="0"/>
              <a:t>w przypadku likwidacji zakładu pracy niezwłocznie przekazać rejestr oraz kartę właściwemu państwowemu inspektorowi sanitarnemu,</a:t>
            </a:r>
          </a:p>
          <a:p>
            <a:r>
              <a:rPr lang="pl-PL" dirty="0"/>
              <a:t>niezwłocznie udostępniać pracownikowi wyniki badań i pomiarów wpisane da rejestru i karty.</a:t>
            </a:r>
          </a:p>
        </p:txBody>
      </p:sp>
    </p:spTree>
    <p:extLst>
      <p:ext uri="{BB962C8B-B14F-4D97-AF65-F5344CB8AC3E}">
        <p14:creationId xmlns:p14="http://schemas.microsoft.com/office/powerpoint/2010/main" val="355167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 jaką częstotliwością należy przeprowadzać pomiary czynników szkodliwych?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9978"/>
            <a:ext cx="10515600" cy="52382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Wykonanie badań i pomiarów czynnika szkodliwego dla zdrowia w środowisku pracy po raz pierwszy musi bać zapewnione nie później niż w terminie 30 dni od dnia rozpoczęcia działalności.</a:t>
            </a:r>
            <a:br>
              <a:rPr lang="pl-PL" dirty="0"/>
            </a:br>
            <a:r>
              <a:rPr lang="pl-PL" dirty="0"/>
              <a:t>W przypadku występowania szkodliwego dla zdrowia czynnika chemicznego lub pyłu, o ile nie są on czynnikiem o działaniu rakotwórczym) mutagennym, badania i pomiary wykonuje się:</a:t>
            </a:r>
          </a:p>
          <a:p>
            <a:pPr marL="514350" indent="-514350">
              <a:buAutoNum type="arabicParenR"/>
            </a:pPr>
            <a:r>
              <a:rPr lang="pl-PL" b="1" dirty="0"/>
              <a:t>co najmniej raz na dwa lata </a:t>
            </a:r>
            <a:r>
              <a:rPr lang="pl-PL" dirty="0"/>
              <a:t>jeżeli podczas ostatniego badania i pomiaru stwierdzono stężenie czynnika szkodliwego dla zdrowia powyżej 0,1 do 0,5 wartości najwyższego dopuszczalnego stężenia (NDS),</a:t>
            </a:r>
          </a:p>
          <a:p>
            <a:pPr marL="514350" indent="-514350">
              <a:buAutoNum type="arabicParenR"/>
            </a:pPr>
            <a:r>
              <a:rPr lang="pl-PL" b="1" dirty="0"/>
              <a:t>co najmniej raz w roku </a:t>
            </a:r>
            <a:r>
              <a:rPr lang="pl-PL" dirty="0"/>
              <a:t>jeżeli podczas ostatniego badania i pomiaru stwierdzono stężenie czynnika szkodliwego dla zdrowia powyżej 0,5 wartości NDS.</a:t>
            </a:r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W przypadku czynnika chemicznego, </a:t>
            </a:r>
            <a:r>
              <a:rPr lang="pl-PL" dirty="0"/>
              <a:t>dla którego została ustalona wartość najwyższego dopuszczalnego stężenia pułapowego (NDSP), pracodawca wykonuje pomiary ciągłe stężenia tego czynnika (monitoring) za pomocą urządzeń lub z uwzględnieniem procedur spełniających wymagania określone w Polskiej Normie (PNEN 482 lub normie ją zastępującej)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716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3665</Words>
  <Application>Microsoft Office PowerPoint</Application>
  <PresentationFormat>Panoramiczny</PresentationFormat>
  <Paragraphs>150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Motyw pakietu Office</vt:lpstr>
      <vt:lpstr>ERGONOMIA W PROCESIE PRACY SEMESTR I</vt:lpstr>
      <vt:lpstr>Prezentacja programu PowerPoint</vt:lpstr>
      <vt:lpstr>Prezentacja programu PowerPoint</vt:lpstr>
      <vt:lpstr>Prezentacja programu PowerPoint</vt:lpstr>
      <vt:lpstr>Jakie są obowiązki pracodawcy dotyczące pomiarów czynników szkodliwych dla zdrowia występujących w środowisku pracy?</vt:lpstr>
      <vt:lpstr>Prezentacja programu PowerPoint</vt:lpstr>
      <vt:lpstr>Oprócz tego pracodawca ma obowiązek:</vt:lpstr>
      <vt:lpstr>Prezentacja programu PowerPoint</vt:lpstr>
      <vt:lpstr>Z jaką częstotliwością należy przeprowadzać pomiary czynników szkodliwych?</vt:lpstr>
      <vt:lpstr>Prezentacja programu PowerPoint</vt:lpstr>
      <vt:lpstr>Prezentacja programu PowerPoint</vt:lpstr>
      <vt:lpstr>Hałas i drgania mechaniczne (wibracje) Co to jest hałas?</vt:lpstr>
      <vt:lpstr>W jaki sposób pracodawca musi chronić pracownika przed narażeniem na hałas w środowisku pracy?</vt:lpstr>
      <vt:lpstr>Jakie działania pracodawca musi podjąć w przypadku stwierdzenia przekroczeń dopuszczalnych norm poziomu hałasu?</vt:lpstr>
      <vt:lpstr>Prezentacja programu PowerPoint</vt:lpstr>
      <vt:lpstr>Co to jest wibracja?</vt:lpstr>
      <vt:lpstr>Prezentacja programu PowerPoint</vt:lpstr>
      <vt:lpstr>Pyły Na czym polega szkodliwe działanie pyłów?</vt:lpstr>
      <vt:lpstr>Jakie działania profilaktyczne powinien stosować pracodawca, zatrudniający pracowników w narażeniu na pyły?</vt:lpstr>
      <vt:lpstr>Czynniki rakotwórcze i czynniki mutagenne. Jakie akty prawne określają wymagania bhp związane z występowaniem w środowisku pracy czynników rakotwórczych i mutagennych?</vt:lpstr>
      <vt:lpstr>Prezentacja programu PowerPoint</vt:lpstr>
      <vt:lpstr>Prezentacja programu PowerPoint</vt:lpstr>
      <vt:lpstr>Prezentacja programu PowerPoint</vt:lpstr>
      <vt:lpstr>Jakie działania powinien wykonywać pracodawca, zatrudniający pracownika w warunkach narażenia na działanie substancji chemicznych, ich mieszanin, czynników lub procesów technologicznych o działaniu rakotwórczym lub mutagennym?</vt:lpstr>
      <vt:lpstr>Prezentacja programu PowerPoint</vt:lpstr>
      <vt:lpstr>Prezentacja programu PowerPoint</vt:lpstr>
      <vt:lpstr>Czynniki uciążliwe Co to są czynniki uciążliwe w środowisku pracy?</vt:lpstr>
      <vt:lpstr>Prezentacja programu PowerPoint</vt:lpstr>
      <vt:lpstr>Prezentacja programu PowerPoint</vt:lpstr>
      <vt:lpstr>Prezentacja programu PowerPoint</vt:lpstr>
      <vt:lpstr>W jaki sposób ocenić obciążenie psychiczne na danym stanowisku pracy?</vt:lpstr>
      <vt:lpstr>Prezentacja programu PowerPoint</vt:lpstr>
      <vt:lpstr>Prezentacja programu PowerPoint</vt:lpstr>
      <vt:lpstr>Test sprawdzający </vt:lpstr>
      <vt:lpstr>Prezentacja programu PowerPoint</vt:lpstr>
      <vt:lpstr>Odpowiedzi do testu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</dc:creator>
  <cp:lastModifiedBy>sekretariat2</cp:lastModifiedBy>
  <cp:revision>17</cp:revision>
  <dcterms:created xsi:type="dcterms:W3CDTF">2019-11-28T22:10:40Z</dcterms:created>
  <dcterms:modified xsi:type="dcterms:W3CDTF">2020-04-28T14:52:52Z</dcterms:modified>
</cp:coreProperties>
</file>