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4B895-9769-4F12-B45A-2E0E0003E2E1}" type="datetimeFigureOut">
              <a:rPr lang="pl-PL" smtClean="0"/>
              <a:t>04.05.2020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A7DFC-A953-4251-B29D-56116FCE99DB}" type="slidenum">
              <a:rPr lang="pl-PL" smtClean="0"/>
              <a:t>‹#›</a:t>
            </a:fld>
            <a:endParaRPr lang="pl-PL"/>
          </a:p>
        </p:txBody>
      </p:sp>
    </p:spTree>
    <p:extLst>
      <p:ext uri="{BB962C8B-B14F-4D97-AF65-F5344CB8AC3E}">
        <p14:creationId xmlns:p14="http://schemas.microsoft.com/office/powerpoint/2010/main" val="214050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89A7DFC-A953-4251-B29D-56116FCE99DB}" type="slidenum">
              <a:rPr lang="pl-PL" smtClean="0"/>
              <a:t>15</a:t>
            </a:fld>
            <a:endParaRPr lang="pl-PL"/>
          </a:p>
        </p:txBody>
      </p:sp>
    </p:spTree>
    <p:extLst>
      <p:ext uri="{BB962C8B-B14F-4D97-AF65-F5344CB8AC3E}">
        <p14:creationId xmlns:p14="http://schemas.microsoft.com/office/powerpoint/2010/main" val="418576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p:txBody>
          <a:bodyPr/>
          <a:lstStyle/>
          <a:p>
            <a:fld id="{FD17FA3B-C404-4317-B0BC-953931111309}" type="datetimeFigureOut">
              <a:rPr lang="pl-PL" smtClean="0"/>
              <a:t>04.05.2020</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0931897F-8F23-433E-A660-EFF8D3EDA506}" type="slidenum">
              <a:rPr lang="pl-PL" smtClean="0"/>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04.05.2020</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0931897F-8F23-433E-A660-EFF8D3EDA506}"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5" name="Symbol zastępczy daty 4"/>
          <p:cNvSpPr>
            <a:spLocks noGrp="1"/>
          </p:cNvSpPr>
          <p:nvPr>
            <p:ph type="dt" sz="half" idx="10"/>
          </p:nvPr>
        </p:nvSpPr>
        <p:spPr/>
        <p:txBody>
          <a:bodyPr/>
          <a:lstStyle/>
          <a:p>
            <a:fld id="{FD17FA3B-C404-4317-B0BC-953931111309}" type="datetimeFigureOut">
              <a:rPr lang="pl-PL" smtClean="0"/>
              <a:t>04.05.2020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7" name="Symbol zastępczy daty 6"/>
          <p:cNvSpPr>
            <a:spLocks noGrp="1"/>
          </p:cNvSpPr>
          <p:nvPr>
            <p:ph type="dt" sz="half" idx="10"/>
          </p:nvPr>
        </p:nvSpPr>
        <p:spPr/>
        <p:txBody>
          <a:bodyPr/>
          <a:lstStyle/>
          <a:p>
            <a:fld id="{FD17FA3B-C404-4317-B0BC-953931111309}" type="datetimeFigureOut">
              <a:rPr lang="pl-PL" smtClean="0"/>
              <a:t>04.05.2020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FD17FA3B-C404-4317-B0BC-953931111309}" type="datetimeFigureOut">
              <a:rPr lang="pl-PL" smtClean="0"/>
              <a:t>04.05.2020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04.05.2020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04.05.2020</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0931897F-8F23-433E-A660-EFF8D3EDA506}" type="slidenum">
              <a:rPr lang="pl-PL" smtClean="0"/>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17FA3B-C404-4317-B0BC-953931111309}" type="datetimeFigureOut">
              <a:rPr lang="pl-PL" smtClean="0"/>
              <a:t>04.05.2020</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Zabiegi lecznicze</a:t>
            </a:r>
            <a:br>
              <a:rPr lang="pl-PL" b="1" dirty="0"/>
            </a:br>
            <a:endParaRPr lang="pl-P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756783"/>
            <a:ext cx="3960440" cy="1597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253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706090"/>
          </a:xfrm>
        </p:spPr>
        <p:txBody>
          <a:bodyPr>
            <a:normAutofit fontScale="90000"/>
          </a:bodyPr>
          <a:lstStyle/>
          <a:p>
            <a:r>
              <a:rPr lang="pl-PL" dirty="0"/>
              <a:t>Podawanie leków do ucha</a:t>
            </a:r>
          </a:p>
        </p:txBody>
      </p:sp>
      <p:sp>
        <p:nvSpPr>
          <p:cNvPr id="3" name="Symbol zastępczy zawartości 2"/>
          <p:cNvSpPr>
            <a:spLocks noGrp="1"/>
          </p:cNvSpPr>
          <p:nvPr>
            <p:ph sz="quarter" idx="1"/>
          </p:nvPr>
        </p:nvSpPr>
        <p:spPr>
          <a:xfrm>
            <a:off x="395536" y="1052736"/>
            <a:ext cx="8280920" cy="5616624"/>
          </a:xfrm>
        </p:spPr>
        <p:txBody>
          <a:bodyPr>
            <a:normAutofit fontScale="62500" lnSpcReduction="20000"/>
          </a:bodyPr>
          <a:lstStyle/>
          <a:p>
            <a:r>
              <a:rPr lang="pl-PL" dirty="0"/>
              <a:t>Jest to zabieg terapeutyczny polegający na aplikowaniu środków farmaceutycznych do ucha w postaci kropli lub maści w celu przywrócenia fizjologicznych warunków jego funkcji. Jest stosowany w sytuacjach istniejących zakażeń, stanów zapalnych narządu słuchu, czyraków zewnętrznego przewodu słuchowego lub perforacji błony bębenkowej.</a:t>
            </a:r>
          </a:p>
          <a:p>
            <a:r>
              <a:rPr lang="pl-PL" dirty="0"/>
              <a:t>Czynności:</a:t>
            </a:r>
          </a:p>
          <a:p>
            <a:pPr algn="just"/>
            <a:r>
              <a:rPr lang="pl-PL" dirty="0"/>
              <a:t>1.</a:t>
            </a:r>
            <a:r>
              <a:rPr lang="pl-PL" sz="800" dirty="0"/>
              <a:t>    </a:t>
            </a:r>
            <a:r>
              <a:rPr lang="pl-PL" dirty="0"/>
              <a:t>Sprawdzenie zlecenia podania rodzaju i postaci określonego środka.</a:t>
            </a:r>
          </a:p>
          <a:p>
            <a:pPr algn="just"/>
            <a:r>
              <a:rPr lang="pl-PL" dirty="0"/>
              <a:t>2.</a:t>
            </a:r>
            <a:r>
              <a:rPr lang="pl-PL" sz="800" dirty="0"/>
              <a:t>    </a:t>
            </a:r>
            <a:r>
              <a:rPr lang="pl-PL" dirty="0"/>
              <a:t>Ocena stanu narządu słuchu u pacjenta.</a:t>
            </a:r>
          </a:p>
          <a:p>
            <a:pPr algn="just"/>
            <a:r>
              <a:rPr lang="pl-PL" dirty="0"/>
              <a:t>3.</a:t>
            </a:r>
            <a:r>
              <a:rPr lang="pl-PL" sz="800" dirty="0"/>
              <a:t>    </a:t>
            </a:r>
            <a:r>
              <a:rPr lang="pl-PL" dirty="0"/>
              <a:t>Przygotowanie pacjenta – psychiczne (informowanie o celu, istocie i przebiegu) oraz fizyczne – do podania leku.</a:t>
            </a:r>
          </a:p>
          <a:p>
            <a:pPr algn="just"/>
            <a:r>
              <a:rPr lang="pl-PL" dirty="0"/>
              <a:t>4.</a:t>
            </a:r>
            <a:r>
              <a:rPr lang="pl-PL" sz="800" dirty="0"/>
              <a:t>    </a:t>
            </a:r>
            <a:r>
              <a:rPr lang="pl-PL" dirty="0"/>
              <a:t>Uzyskanie zgody pacjenta na zapowiedziane działanie.</a:t>
            </a:r>
          </a:p>
          <a:p>
            <a:pPr algn="just"/>
            <a:r>
              <a:rPr lang="pl-PL" dirty="0"/>
              <a:t>5.</a:t>
            </a:r>
            <a:r>
              <a:rPr lang="pl-PL" sz="800" dirty="0"/>
              <a:t>    </a:t>
            </a:r>
            <a:r>
              <a:rPr lang="pl-PL" dirty="0"/>
              <a:t>Przygotowanie medykamentu, materiałów oraz warunków otoczenia do oczyszczenia przewodu słuchowego ucha zewnętrznego i aplikacji.</a:t>
            </a:r>
          </a:p>
          <a:p>
            <a:pPr algn="just"/>
            <a:r>
              <a:rPr lang="pl-PL" dirty="0"/>
              <a:t>6.</a:t>
            </a:r>
            <a:r>
              <a:rPr lang="pl-PL" sz="800" dirty="0"/>
              <a:t>    </a:t>
            </a:r>
            <a:r>
              <a:rPr lang="pl-PL" dirty="0"/>
              <a:t>Stosowanie uniwersalnych środków ostrożności profilaktyki zakażeń (lek ogrzany, nie można przebić membrany, uszkodzić śluzówek).</a:t>
            </a:r>
          </a:p>
          <a:p>
            <a:pPr algn="just"/>
            <a:r>
              <a:rPr lang="pl-PL" dirty="0"/>
              <a:t>7.</a:t>
            </a:r>
            <a:r>
              <a:rPr lang="pl-PL" sz="800" dirty="0"/>
              <a:t>    </a:t>
            </a:r>
            <a:r>
              <a:rPr lang="pl-PL" dirty="0"/>
              <a:t>Oczyszczenie przewodów słuchowych uszu zewnętrznych pacjenta.</a:t>
            </a:r>
          </a:p>
          <a:p>
            <a:pPr algn="just"/>
            <a:r>
              <a:rPr lang="pl-PL" dirty="0"/>
              <a:t>8.</a:t>
            </a:r>
            <a:r>
              <a:rPr lang="pl-PL" sz="800" dirty="0"/>
              <a:t>    </a:t>
            </a:r>
            <a:r>
              <a:rPr lang="pl-PL" dirty="0"/>
              <a:t> Ułożenie pacjenta w pozycji wygodnej i zapewniającej prawidłowe warunki podania leku do uszu (pozycja siedząca lub leżąca).</a:t>
            </a:r>
          </a:p>
          <a:p>
            <a:pPr algn="just"/>
            <a:r>
              <a:rPr lang="pl-PL" dirty="0"/>
              <a:t>9.</a:t>
            </a:r>
            <a:r>
              <a:rPr lang="pl-PL" sz="800" dirty="0"/>
              <a:t>    </a:t>
            </a:r>
            <a:r>
              <a:rPr lang="pl-PL" dirty="0"/>
              <a:t>Podanie środka do ucha zgodnie z instrukcją jego stosowania i techniką aplikowania leków do ucha (podawanie leku po odciągnięciu małżowiny usznej do góry i do tyłu – u osób dorosłych, lub do dołu i do tyłu – u małych dzieci).</a:t>
            </a:r>
          </a:p>
          <a:p>
            <a:pPr algn="just"/>
            <a:r>
              <a:rPr lang="pl-PL" dirty="0"/>
              <a:t>10.</a:t>
            </a:r>
            <a:r>
              <a:rPr lang="pl-PL" sz="800" dirty="0"/>
              <a:t>  </a:t>
            </a:r>
            <a:r>
              <a:rPr lang="pl-PL" dirty="0"/>
              <a:t>Kontrolowanie reakcji pacjenta na zaaplikowany środek.</a:t>
            </a:r>
          </a:p>
          <a:p>
            <a:pPr algn="just"/>
            <a:r>
              <a:rPr lang="pl-PL" dirty="0"/>
              <a:t>11.</a:t>
            </a:r>
            <a:r>
              <a:rPr lang="pl-PL" sz="800" dirty="0"/>
              <a:t>  </a:t>
            </a:r>
            <a:r>
              <a:rPr lang="pl-PL" dirty="0"/>
              <a:t>Założenie tamponu zamykającego wejścia do kanałów słuchowych.</a:t>
            </a:r>
          </a:p>
          <a:p>
            <a:pPr algn="just"/>
            <a:r>
              <a:rPr lang="pl-PL" dirty="0"/>
              <a:t>12.</a:t>
            </a:r>
            <a:r>
              <a:rPr lang="pl-PL" sz="800" dirty="0"/>
              <a:t>  </a:t>
            </a:r>
            <a:r>
              <a:rPr lang="pl-PL" dirty="0"/>
              <a:t>Udokumentowanie podania leku.</a:t>
            </a:r>
          </a:p>
          <a:p>
            <a:endParaRPr lang="pl-PL" dirty="0"/>
          </a:p>
        </p:txBody>
      </p:sp>
    </p:spTree>
    <p:extLst>
      <p:ext uri="{BB962C8B-B14F-4D97-AF65-F5344CB8AC3E}">
        <p14:creationId xmlns:p14="http://schemas.microsoft.com/office/powerpoint/2010/main" val="3767323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Podawanie leków do oka</a:t>
            </a:r>
            <a:br>
              <a:rPr lang="pl-PL" dirty="0"/>
            </a:br>
            <a:endParaRPr lang="pl-PL" dirty="0"/>
          </a:p>
        </p:txBody>
      </p:sp>
      <p:sp>
        <p:nvSpPr>
          <p:cNvPr id="3" name="Symbol zastępczy zawartości 2"/>
          <p:cNvSpPr>
            <a:spLocks noGrp="1"/>
          </p:cNvSpPr>
          <p:nvPr>
            <p:ph sz="quarter" idx="1"/>
          </p:nvPr>
        </p:nvSpPr>
        <p:spPr>
          <a:xfrm>
            <a:off x="539552" y="980728"/>
            <a:ext cx="8280920" cy="5400600"/>
          </a:xfrm>
        </p:spPr>
        <p:txBody>
          <a:bodyPr>
            <a:normAutofit fontScale="62500" lnSpcReduction="20000"/>
          </a:bodyPr>
          <a:lstStyle/>
          <a:p>
            <a:pPr marL="0" indent="0">
              <a:buNone/>
            </a:pPr>
            <a:r>
              <a:rPr lang="pl-PL" dirty="0"/>
              <a:t>Podawanie leków do oka polega na aseptycznym aplikowaniu środków leczniczych w postaci maści lub kropli do worka spojówkowego w celu przywrócenia fizjologicznych warunków w zewnętrznej części oka. Jest stosowane w sytuacjach leczenia stanów zapalnych, chorób na tle alergicznym, jaskry oraz jako przygotowanie oczu do badań diagnostycznych, a także w sytuacjach zapobiegania zakażeniom, wysychaniu lub uszkodzeniu tkanek przy braku ruchu powiekami lub defekcie braku bądź niedoboru łez.</a:t>
            </a:r>
          </a:p>
          <a:p>
            <a:r>
              <a:rPr lang="pl-PL" dirty="0"/>
              <a:t>Czynności:</a:t>
            </a:r>
          </a:p>
          <a:p>
            <a:pPr algn="just"/>
            <a:r>
              <a:rPr lang="pl-PL" dirty="0"/>
              <a:t>1.</a:t>
            </a:r>
            <a:r>
              <a:rPr lang="pl-PL" sz="800" dirty="0"/>
              <a:t>    </a:t>
            </a:r>
            <a:r>
              <a:rPr lang="pl-PL" dirty="0"/>
              <a:t>Sprawdzenie zlecenia podania rodzaju i postaci leku.</a:t>
            </a:r>
          </a:p>
          <a:p>
            <a:pPr algn="just"/>
            <a:r>
              <a:rPr lang="pl-PL" dirty="0"/>
              <a:t>2.</a:t>
            </a:r>
            <a:r>
              <a:rPr lang="pl-PL" sz="800" dirty="0"/>
              <a:t>    </a:t>
            </a:r>
            <a:r>
              <a:rPr lang="pl-PL" dirty="0"/>
              <a:t>Ocena stanu narządu wzroku pacjenta.</a:t>
            </a:r>
          </a:p>
          <a:p>
            <a:pPr algn="just"/>
            <a:r>
              <a:rPr lang="pl-PL" dirty="0"/>
              <a:t>3.</a:t>
            </a:r>
            <a:r>
              <a:rPr lang="pl-PL" sz="800" dirty="0"/>
              <a:t>    </a:t>
            </a:r>
            <a:r>
              <a:rPr lang="pl-PL" dirty="0"/>
              <a:t>Uzyskanie zgody pacjenta na podanie leku.</a:t>
            </a:r>
          </a:p>
          <a:p>
            <a:pPr algn="just"/>
            <a:r>
              <a:rPr lang="pl-PL" dirty="0"/>
              <a:t>4.</a:t>
            </a:r>
            <a:r>
              <a:rPr lang="pl-PL" sz="800" dirty="0"/>
              <a:t>    </a:t>
            </a:r>
            <a:r>
              <a:rPr lang="pl-PL" dirty="0"/>
              <a:t>Poinformowanie pacjenta o celu, istocie i przebiegu zabiegu oraz przygotowanie fizyczne do aplikacji leku.</a:t>
            </a:r>
          </a:p>
          <a:p>
            <a:pPr algn="just"/>
            <a:r>
              <a:rPr lang="pl-PL" dirty="0"/>
              <a:t>5.</a:t>
            </a:r>
            <a:r>
              <a:rPr lang="pl-PL" sz="800" dirty="0"/>
              <a:t>    </a:t>
            </a:r>
            <a:r>
              <a:rPr lang="pl-PL" dirty="0"/>
              <a:t>Przygotowanie leku, materiałów oraz warunków otoczenia do aplikacji środka.</a:t>
            </a:r>
          </a:p>
          <a:p>
            <a:pPr algn="just"/>
            <a:r>
              <a:rPr lang="pl-PL" dirty="0"/>
              <a:t>6.</a:t>
            </a:r>
            <a:r>
              <a:rPr lang="pl-PL" sz="800" dirty="0"/>
              <a:t>    </a:t>
            </a:r>
            <a:r>
              <a:rPr lang="pl-PL" dirty="0"/>
              <a:t>Stosowanie uniwersalnych środków ostrożności profilaktyki zakażeń.</a:t>
            </a:r>
          </a:p>
          <a:p>
            <a:pPr algn="just"/>
            <a:r>
              <a:rPr lang="pl-PL" dirty="0"/>
              <a:t>7.</a:t>
            </a:r>
            <a:r>
              <a:rPr lang="pl-PL" sz="800" dirty="0"/>
              <a:t>    </a:t>
            </a:r>
            <a:r>
              <a:rPr lang="pl-PL" dirty="0"/>
              <a:t>Ułożenie pacjenta w pozycji wygodnej i zapewniającej prawidłowe warunki podania leku do oka (pozycja leżąca lub półsiedząca).</a:t>
            </a:r>
          </a:p>
          <a:p>
            <a:pPr algn="just"/>
            <a:r>
              <a:rPr lang="pl-PL" dirty="0"/>
              <a:t>8.</a:t>
            </a:r>
            <a:r>
              <a:rPr lang="pl-PL" sz="800" dirty="0"/>
              <a:t>    </a:t>
            </a:r>
            <a:r>
              <a:rPr lang="pl-PL" dirty="0"/>
              <a:t>Podanie leku zgodnie z instrukcją stosowania i techniką aplikowania leków do oka (odciągnięcie dolnej powieki np. za pomocą gazika, przy jednoczesnym kierowaniu wzroku do góry przez pacjenta).</a:t>
            </a:r>
          </a:p>
          <a:p>
            <a:pPr algn="just"/>
            <a:r>
              <a:rPr lang="pl-PL" dirty="0"/>
              <a:t>9.</a:t>
            </a:r>
            <a:r>
              <a:rPr lang="pl-PL" sz="800" dirty="0"/>
              <a:t>    </a:t>
            </a:r>
            <a:r>
              <a:rPr lang="pl-PL" dirty="0"/>
              <a:t>Kontrolowanie reakcji pacjenta na lek.</a:t>
            </a:r>
          </a:p>
          <a:p>
            <a:pPr algn="just"/>
            <a:r>
              <a:rPr lang="pl-PL" dirty="0"/>
              <a:t>10.</a:t>
            </a:r>
            <a:r>
              <a:rPr lang="pl-PL" sz="800" dirty="0"/>
              <a:t>  </a:t>
            </a:r>
            <a:r>
              <a:rPr lang="pl-PL" dirty="0"/>
              <a:t>Udokumentowanie podania leku.</a:t>
            </a:r>
          </a:p>
          <a:p>
            <a:pPr algn="just"/>
            <a:r>
              <a:rPr lang="pl-PL" dirty="0"/>
              <a:t>11.</a:t>
            </a:r>
            <a:r>
              <a:rPr lang="pl-PL" sz="800" dirty="0"/>
              <a:t>  </a:t>
            </a:r>
            <a:r>
              <a:rPr lang="pl-PL" dirty="0"/>
              <a:t>Informowanie pacjenta odnośnie do sposobów ochrony nadwrażliwych oczu przed czynnikami zewnętrznymi/szkodliwymi.</a:t>
            </a:r>
          </a:p>
          <a:p>
            <a:endParaRPr lang="pl-PL" dirty="0"/>
          </a:p>
        </p:txBody>
      </p:sp>
    </p:spTree>
    <p:extLst>
      <p:ext uri="{BB962C8B-B14F-4D97-AF65-F5344CB8AC3E}">
        <p14:creationId xmlns:p14="http://schemas.microsoft.com/office/powerpoint/2010/main" val="422715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778098"/>
          </a:xfrm>
        </p:spPr>
        <p:txBody>
          <a:bodyPr/>
          <a:lstStyle/>
          <a:p>
            <a:r>
              <a:rPr lang="pl-PL" dirty="0"/>
              <a:t>Inhalacje </a:t>
            </a:r>
          </a:p>
        </p:txBody>
      </p:sp>
      <p:sp>
        <p:nvSpPr>
          <p:cNvPr id="3" name="Symbol zastępczy zawartości 2"/>
          <p:cNvSpPr>
            <a:spLocks noGrp="1"/>
          </p:cNvSpPr>
          <p:nvPr>
            <p:ph sz="quarter" idx="1"/>
          </p:nvPr>
        </p:nvSpPr>
        <p:spPr>
          <a:xfrm>
            <a:off x="539552" y="1124744"/>
            <a:ext cx="8147248" cy="5040560"/>
          </a:xfrm>
        </p:spPr>
        <p:txBody>
          <a:bodyPr>
            <a:normAutofit fontScale="92500" lnSpcReduction="10000"/>
          </a:bodyPr>
          <a:lstStyle/>
          <a:p>
            <a:pPr algn="just"/>
            <a:r>
              <a:rPr lang="pl-PL" dirty="0"/>
              <a:t>polegają na wdychaniu gazów oddechowych wraz z rozpylonymi w nich środkami nawilżającymi (para wodna) albo leczniczymi o działaniu miejscowym (np. rozszerzające oskrzela, rozluźniające wydzielinę) lub ogólnym (np. adrenalina, atropina). W zależności od rodzaju urządzenia wytwarzającego wziewną postać środka aplikowanego do dróg oddechowych wyróżniamy </a:t>
            </a:r>
            <a:r>
              <a:rPr lang="pl-PL" b="1" dirty="0"/>
              <a:t>inhalatory pneumatyczne, elektryczne i ultradźwiękowe</a:t>
            </a:r>
            <a:r>
              <a:rPr lang="pl-PL" dirty="0"/>
              <a:t>, które wytwarzają aerozole o różnym stopniu rozproszenia cząstek. W aparacie rozpraszającym lek za pomocą ultradźwięków wielkość wytwarzanych kropelek jest mniejsza niż 3 mikrony – powstające kropelki docierają aż do pęcherzyków płucnych. Inne aparaty wytwarzają kropelki o większej średnicy, co jest równoznaczne z niższym poziomem oddziaływania tych cząstek w układzie oddechowym. Zabieg trwa nie dłużej niż 15–20 minut. W tym czasie pacjent wdycha nie więcej niż 2 ml leku.</a:t>
            </a:r>
          </a:p>
        </p:txBody>
      </p:sp>
    </p:spTree>
    <p:extLst>
      <p:ext uri="{BB962C8B-B14F-4D97-AF65-F5344CB8AC3E}">
        <p14:creationId xmlns:p14="http://schemas.microsoft.com/office/powerpoint/2010/main" val="142068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88640"/>
            <a:ext cx="9144000" cy="2304256"/>
          </a:xfrm>
        </p:spPr>
        <p:txBody>
          <a:bodyPr>
            <a:normAutofit fontScale="90000"/>
          </a:bodyPr>
          <a:lstStyle/>
          <a:p>
            <a:r>
              <a:rPr lang="pl-PL" sz="3600" dirty="0">
                <a:solidFill>
                  <a:srgbClr val="FF0000"/>
                </a:solidFill>
              </a:rPr>
              <a:t>Najprościej ujmując, poprzez </a:t>
            </a:r>
            <a:r>
              <a:rPr lang="pl-PL" sz="3600" b="1" dirty="0">
                <a:solidFill>
                  <a:srgbClr val="FF0000"/>
                </a:solidFill>
              </a:rPr>
              <a:t>inhalację</a:t>
            </a:r>
            <a:r>
              <a:rPr lang="pl-PL" sz="3600" dirty="0">
                <a:solidFill>
                  <a:srgbClr val="FF0000"/>
                </a:solidFill>
              </a:rPr>
              <a:t> (lub </a:t>
            </a:r>
            <a:r>
              <a:rPr lang="pl-PL" sz="3600" b="1" dirty="0">
                <a:solidFill>
                  <a:srgbClr val="FF0000"/>
                </a:solidFill>
              </a:rPr>
              <a:t>nebulizację</a:t>
            </a:r>
            <a:r>
              <a:rPr lang="pl-PL" sz="3600" dirty="0">
                <a:solidFill>
                  <a:srgbClr val="FF0000"/>
                </a:solidFill>
              </a:rPr>
              <a:t>) rozumiemy każdy proces dostarczania substancji (leczniczych) do drzewa oskrzelowego i pęcherzyków płucnych.</a:t>
            </a:r>
            <a:endParaRPr lang="pl-PL" dirty="0">
              <a:solidFill>
                <a:srgbClr val="FF0000"/>
              </a:solidFill>
            </a:endParaRPr>
          </a:p>
        </p:txBody>
      </p:sp>
      <p:sp>
        <p:nvSpPr>
          <p:cNvPr id="3" name="Symbol zastępczy zawartości 2"/>
          <p:cNvSpPr>
            <a:spLocks noGrp="1"/>
          </p:cNvSpPr>
          <p:nvPr>
            <p:ph sz="quarter" idx="1"/>
          </p:nvPr>
        </p:nvSpPr>
        <p:spPr>
          <a:xfrm>
            <a:off x="251520" y="2420888"/>
            <a:ext cx="8435280" cy="3598912"/>
          </a:xfrm>
        </p:spPr>
        <p:txBody>
          <a:bodyPr>
            <a:normAutofit fontScale="77500" lnSpcReduction="20000"/>
          </a:bodyPr>
          <a:lstStyle/>
          <a:p>
            <a:r>
              <a:rPr lang="pl-PL" dirty="0"/>
              <a:t>Najprościej ujmując, poprzez </a:t>
            </a:r>
            <a:r>
              <a:rPr lang="pl-PL" b="1" dirty="0"/>
              <a:t>inhalację</a:t>
            </a:r>
            <a:r>
              <a:rPr lang="pl-PL" dirty="0"/>
              <a:t> (lub </a:t>
            </a:r>
            <a:r>
              <a:rPr lang="pl-PL" b="1" dirty="0"/>
              <a:t>nebulizację</a:t>
            </a:r>
            <a:r>
              <a:rPr lang="pl-PL" dirty="0"/>
              <a:t>) rozumiemy każdy proces dostarczania substancji (leczniczych) do drzewa oskrzelowego i pęcherzyków płucnych.</a:t>
            </a:r>
          </a:p>
          <a:p>
            <a:r>
              <a:rPr lang="pl-PL" dirty="0"/>
              <a:t>Inhalacje są niezastąpioną metodą uzupełniającą terapię takich schorzeń jak:</a:t>
            </a:r>
          </a:p>
          <a:p>
            <a:r>
              <a:rPr lang="pl-PL" dirty="0">
                <a:latin typeface="Symbol"/>
              </a:rPr>
              <a:t>·</a:t>
            </a:r>
            <a:r>
              <a:rPr lang="pl-PL" sz="800" dirty="0">
                <a:latin typeface="Times New Roman"/>
              </a:rPr>
              <a:t>        </a:t>
            </a:r>
            <a:r>
              <a:rPr lang="pl-PL" dirty="0"/>
              <a:t>astma oskrzelowa,</a:t>
            </a:r>
          </a:p>
          <a:p>
            <a:r>
              <a:rPr lang="pl-PL" dirty="0">
                <a:latin typeface="Symbol"/>
              </a:rPr>
              <a:t>·</a:t>
            </a:r>
            <a:r>
              <a:rPr lang="pl-PL" sz="800" dirty="0">
                <a:latin typeface="Times New Roman"/>
              </a:rPr>
              <a:t>        </a:t>
            </a:r>
            <a:r>
              <a:rPr lang="pl-PL" dirty="0"/>
              <a:t>mukowiscydoza,</a:t>
            </a:r>
          </a:p>
          <a:p>
            <a:r>
              <a:rPr lang="pl-PL" dirty="0">
                <a:latin typeface="Symbol"/>
              </a:rPr>
              <a:t>·</a:t>
            </a:r>
            <a:r>
              <a:rPr lang="pl-PL" sz="800" dirty="0">
                <a:latin typeface="Times New Roman"/>
              </a:rPr>
              <a:t>        </a:t>
            </a:r>
            <a:r>
              <a:rPr lang="pl-PL" dirty="0"/>
              <a:t>przewlekłe zapalenie oskrzeli,</a:t>
            </a:r>
          </a:p>
          <a:p>
            <a:r>
              <a:rPr lang="pl-PL" dirty="0">
                <a:latin typeface="Symbol"/>
              </a:rPr>
              <a:t>·</a:t>
            </a:r>
            <a:r>
              <a:rPr lang="pl-PL" sz="800" dirty="0">
                <a:latin typeface="Times New Roman"/>
              </a:rPr>
              <a:t>        </a:t>
            </a:r>
            <a:r>
              <a:rPr lang="pl-PL" dirty="0"/>
              <a:t>przewlekła </a:t>
            </a:r>
            <a:r>
              <a:rPr lang="pl-PL" dirty="0" err="1"/>
              <a:t>obturacyjna</a:t>
            </a:r>
            <a:r>
              <a:rPr lang="pl-PL" dirty="0"/>
              <a:t> choroba płuc,</a:t>
            </a:r>
          </a:p>
          <a:p>
            <a:r>
              <a:rPr lang="pl-PL" dirty="0">
                <a:latin typeface="Symbol"/>
              </a:rPr>
              <a:t>·</a:t>
            </a:r>
            <a:r>
              <a:rPr lang="pl-PL" sz="800" dirty="0">
                <a:latin typeface="Times New Roman"/>
              </a:rPr>
              <a:t>        </a:t>
            </a:r>
            <a:r>
              <a:rPr lang="pl-PL" dirty="0"/>
              <a:t>rozedma płuc,</a:t>
            </a:r>
          </a:p>
          <a:p>
            <a:r>
              <a:rPr lang="pl-PL" dirty="0">
                <a:latin typeface="Symbol"/>
              </a:rPr>
              <a:t>·</a:t>
            </a:r>
            <a:r>
              <a:rPr lang="pl-PL" sz="800" dirty="0">
                <a:latin typeface="Times New Roman"/>
              </a:rPr>
              <a:t>        </a:t>
            </a:r>
            <a:r>
              <a:rPr lang="pl-PL" dirty="0"/>
              <a:t>zapalenie płuc,</a:t>
            </a:r>
          </a:p>
          <a:p>
            <a:r>
              <a:rPr lang="pl-PL" dirty="0">
                <a:latin typeface="Symbol"/>
              </a:rPr>
              <a:t>·</a:t>
            </a:r>
            <a:r>
              <a:rPr lang="pl-PL" sz="800" dirty="0">
                <a:latin typeface="Times New Roman"/>
              </a:rPr>
              <a:t>        </a:t>
            </a:r>
            <a:r>
              <a:rPr lang="pl-PL" dirty="0"/>
              <a:t>nadciśnienie tętnicze płuc.</a:t>
            </a:r>
          </a:p>
        </p:txBody>
      </p:sp>
    </p:spTree>
    <p:extLst>
      <p:ext uri="{BB962C8B-B14F-4D97-AF65-F5344CB8AC3E}">
        <p14:creationId xmlns:p14="http://schemas.microsoft.com/office/powerpoint/2010/main" val="241198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548680"/>
            <a:ext cx="8291264" cy="360040"/>
          </a:xfrm>
        </p:spPr>
        <p:txBody>
          <a:bodyPr>
            <a:normAutofit fontScale="90000"/>
          </a:bodyPr>
          <a:lstStyle/>
          <a:p>
            <a:r>
              <a:rPr lang="pl-PL" dirty="0"/>
              <a:t>Czynności:</a:t>
            </a:r>
          </a:p>
        </p:txBody>
      </p:sp>
      <p:sp>
        <p:nvSpPr>
          <p:cNvPr id="3" name="Symbol zastępczy zawartości 2"/>
          <p:cNvSpPr>
            <a:spLocks noGrp="1"/>
          </p:cNvSpPr>
          <p:nvPr>
            <p:ph sz="quarter" idx="1"/>
          </p:nvPr>
        </p:nvSpPr>
        <p:spPr>
          <a:xfrm>
            <a:off x="251520" y="1124744"/>
            <a:ext cx="8496944" cy="5256584"/>
          </a:xfrm>
        </p:spPr>
        <p:txBody>
          <a:bodyPr>
            <a:normAutofit fontScale="70000" lnSpcReduction="20000"/>
          </a:bodyPr>
          <a:lstStyle/>
          <a:p>
            <a:pPr algn="just"/>
            <a:r>
              <a:rPr lang="pl-PL" dirty="0"/>
              <a:t>1.</a:t>
            </a:r>
            <a:r>
              <a:rPr lang="pl-PL" sz="800" dirty="0"/>
              <a:t>    </a:t>
            </a:r>
            <a:r>
              <a:rPr lang="pl-PL" dirty="0"/>
              <a:t>Sprawdzenie zlecenia wykonania inhalacji.</a:t>
            </a:r>
          </a:p>
          <a:p>
            <a:pPr algn="just"/>
            <a:r>
              <a:rPr lang="pl-PL" dirty="0"/>
              <a:t>2.</a:t>
            </a:r>
            <a:r>
              <a:rPr lang="pl-PL" sz="800" dirty="0"/>
              <a:t>    </a:t>
            </a:r>
            <a:r>
              <a:rPr lang="pl-PL" dirty="0"/>
              <a:t>Poinformowanie pacjenta o celu, istocie i przebiegu zabiegu, uzyskanie jego zgody.</a:t>
            </a:r>
          </a:p>
          <a:p>
            <a:pPr algn="just"/>
            <a:r>
              <a:rPr lang="pl-PL" dirty="0"/>
              <a:t>3.</a:t>
            </a:r>
            <a:r>
              <a:rPr lang="pl-PL" sz="800" dirty="0"/>
              <a:t>    </a:t>
            </a:r>
            <a:r>
              <a:rPr lang="pl-PL" dirty="0"/>
              <a:t>Higieniczne mycie rąk (przed i po wykonaniu).</a:t>
            </a:r>
          </a:p>
          <a:p>
            <a:pPr algn="just"/>
            <a:r>
              <a:rPr lang="pl-PL" dirty="0"/>
              <a:t>4.</a:t>
            </a:r>
            <a:r>
              <a:rPr lang="pl-PL" sz="800" dirty="0"/>
              <a:t>    </a:t>
            </a:r>
            <a:r>
              <a:rPr lang="pl-PL" dirty="0"/>
              <a:t>Przygotowanie fizyczne pacjenta do inhalacji (usunięcie okularów, szkieł kontaktowych, zmycie makijażu, oczyszczenie nosa, zabezpieczenie włosów) oraz udzielenie odpowiednich informacji (np. o konieczności wykonywania zabiegu nie bezpośrednio przed lub po posiłkach).</a:t>
            </a:r>
          </a:p>
          <a:p>
            <a:pPr algn="just"/>
            <a:r>
              <a:rPr lang="pl-PL" dirty="0"/>
              <a:t>5.</a:t>
            </a:r>
            <a:r>
              <a:rPr lang="pl-PL" sz="800" dirty="0"/>
              <a:t>    </a:t>
            </a:r>
            <a:r>
              <a:rPr lang="pl-PL" dirty="0"/>
              <a:t>Przygotowanie inhalatora oraz materiałów i sprzętu potrzebnego do wykonania zabiegu (używanie sterylnego układu rur i sterylnego pojemnika na wodę destylowaną).</a:t>
            </a:r>
          </a:p>
          <a:p>
            <a:pPr algn="just"/>
            <a:r>
              <a:rPr lang="pl-PL" dirty="0"/>
              <a:t>6.</a:t>
            </a:r>
            <a:r>
              <a:rPr lang="pl-PL" sz="800" dirty="0"/>
              <a:t>    </a:t>
            </a:r>
            <a:r>
              <a:rPr lang="pl-PL" dirty="0"/>
              <a:t>Przygotowanie leku zgodnie ze zleceniem lekarza.</a:t>
            </a:r>
          </a:p>
          <a:p>
            <a:pPr algn="just"/>
            <a:r>
              <a:rPr lang="pl-PL" dirty="0"/>
              <a:t>7.</a:t>
            </a:r>
            <a:r>
              <a:rPr lang="pl-PL" sz="800" dirty="0"/>
              <a:t>    </a:t>
            </a:r>
            <a:r>
              <a:rPr lang="pl-PL" dirty="0"/>
              <a:t>Podanie ustnika lub maski do oddychania oraz instruowanie o sposobie oddychania (oddech normalny, przez nos lub usta – zależnie od zlecenia).</a:t>
            </a:r>
          </a:p>
          <a:p>
            <a:pPr algn="just"/>
            <a:r>
              <a:rPr lang="pl-PL" dirty="0"/>
              <a:t>8.</a:t>
            </a:r>
            <a:r>
              <a:rPr lang="pl-PL" sz="800" dirty="0"/>
              <a:t>    </a:t>
            </a:r>
            <a:r>
              <a:rPr lang="pl-PL" dirty="0"/>
              <a:t>Ustawienie parametrów inhalatora (wydajność, stężenie aerozolu).</a:t>
            </a:r>
          </a:p>
          <a:p>
            <a:pPr algn="just"/>
            <a:r>
              <a:rPr lang="pl-PL" dirty="0"/>
              <a:t>9.</a:t>
            </a:r>
            <a:r>
              <a:rPr lang="pl-PL" sz="800" dirty="0"/>
              <a:t>    </a:t>
            </a:r>
            <a:r>
              <a:rPr lang="pl-PL" dirty="0"/>
              <a:t> Dopilnowanie czasu trwania inhalacji (maksymalnie 15–20 min).</a:t>
            </a:r>
          </a:p>
          <a:p>
            <a:pPr algn="just"/>
            <a:r>
              <a:rPr lang="pl-PL" dirty="0"/>
              <a:t>10.</a:t>
            </a:r>
            <a:r>
              <a:rPr lang="pl-PL" sz="800" dirty="0"/>
              <a:t>  </a:t>
            </a:r>
            <a:r>
              <a:rPr lang="pl-PL" dirty="0"/>
              <a:t>Czuwanie nad pacjentem podczas trwania zabiegu (zapewnienie możliwości odkrztuszania zalegającej w drogach oddechowych wydzieliny).</a:t>
            </a:r>
          </a:p>
          <a:p>
            <a:pPr algn="just"/>
            <a:r>
              <a:rPr lang="pl-PL" dirty="0"/>
              <a:t>11.</a:t>
            </a:r>
            <a:r>
              <a:rPr lang="pl-PL" sz="800" dirty="0"/>
              <a:t>  </a:t>
            </a:r>
            <a:r>
              <a:rPr lang="pl-PL" dirty="0"/>
              <a:t>Zakończenie inhalacji po wyczerpaniu leku.</a:t>
            </a:r>
          </a:p>
          <a:p>
            <a:pPr algn="just"/>
            <a:r>
              <a:rPr lang="pl-PL" dirty="0"/>
              <a:t>12.</a:t>
            </a:r>
            <a:r>
              <a:rPr lang="pl-PL" sz="800" dirty="0"/>
              <a:t>  </a:t>
            </a:r>
            <a:r>
              <a:rPr lang="pl-PL" dirty="0"/>
              <a:t>Uporządkowanie przyborów po zabiegu (czyszczenie, odkażanie sprzętu).</a:t>
            </a:r>
          </a:p>
          <a:p>
            <a:pPr algn="just"/>
            <a:r>
              <a:rPr lang="pl-PL" dirty="0"/>
              <a:t>13.</a:t>
            </a:r>
            <a:r>
              <a:rPr lang="pl-PL" sz="800" dirty="0"/>
              <a:t>  </a:t>
            </a:r>
            <a:r>
              <a:rPr lang="pl-PL" dirty="0"/>
              <a:t>Udokumentowanie zabiegu.</a:t>
            </a:r>
          </a:p>
          <a:p>
            <a:endParaRPr lang="pl-PL" dirty="0"/>
          </a:p>
        </p:txBody>
      </p:sp>
    </p:spTree>
    <p:extLst>
      <p:ext uri="{BB962C8B-B14F-4D97-AF65-F5344CB8AC3E}">
        <p14:creationId xmlns:p14="http://schemas.microsoft.com/office/powerpoint/2010/main" val="3432602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778098"/>
          </a:xfrm>
        </p:spPr>
        <p:txBody>
          <a:bodyPr>
            <a:normAutofit/>
          </a:bodyPr>
          <a:lstStyle/>
          <a:p>
            <a:r>
              <a:rPr lang="pl-PL" dirty="0"/>
              <a:t>Podawanie leków przezskórnie</a:t>
            </a:r>
          </a:p>
        </p:txBody>
      </p:sp>
      <p:sp>
        <p:nvSpPr>
          <p:cNvPr id="3" name="Symbol zastępczy zawartości 2"/>
          <p:cNvSpPr>
            <a:spLocks noGrp="1"/>
          </p:cNvSpPr>
          <p:nvPr>
            <p:ph sz="quarter" idx="1"/>
          </p:nvPr>
        </p:nvSpPr>
        <p:spPr>
          <a:xfrm>
            <a:off x="0" y="1124744"/>
            <a:ext cx="8686800" cy="4392488"/>
          </a:xfrm>
        </p:spPr>
        <p:txBody>
          <a:bodyPr/>
          <a:lstStyle/>
          <a:p>
            <a:r>
              <a:rPr lang="pl-PL" dirty="0"/>
              <a:t>Podawanie leków przez skórę obejmuje </a:t>
            </a:r>
            <a:r>
              <a:rPr lang="pl-PL" b="1" dirty="0"/>
              <a:t>stosowanie zasypek (pudru), mazideł, maści, kremu, past, roztworów, płynnego pudru, </a:t>
            </a:r>
            <a:r>
              <a:rPr lang="pl-PL" b="1" dirty="0" err="1"/>
              <a:t>lotionów</a:t>
            </a:r>
            <a:r>
              <a:rPr lang="pl-PL" b="1" dirty="0"/>
              <a:t>, kąpieli leczniczych oraz zabiegów przeciwzapalnych</a:t>
            </a:r>
            <a:r>
              <a:rPr lang="pl-PL" dirty="0"/>
              <a:t> (patrz procedura: zabiegi przeciwzapalne kompresy, okłady). Leki podawane przez skórę najczęściej mają działanie miejscowe, lecz wchłonięte do krwioobiegu mogą działać ogólnie. Zabieg wykonywany jest na podstawie indywidualnej karty zleceń lekarskich lub na podstawie własnej oceny stanu chorego przez pielęgniarkę.</a:t>
            </a:r>
          </a:p>
        </p:txBody>
      </p:sp>
    </p:spTree>
    <p:extLst>
      <p:ext uri="{BB962C8B-B14F-4D97-AF65-F5344CB8AC3E}">
        <p14:creationId xmlns:p14="http://schemas.microsoft.com/office/powerpoint/2010/main" val="92051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323528" y="260648"/>
            <a:ext cx="8640960" cy="6336704"/>
          </a:xfrm>
        </p:spPr>
        <p:txBody>
          <a:bodyPr>
            <a:normAutofit fontScale="40000" lnSpcReduction="20000"/>
          </a:bodyPr>
          <a:lstStyle/>
          <a:p>
            <a:r>
              <a:rPr lang="pl-PL" sz="5000" dirty="0">
                <a:solidFill>
                  <a:srgbClr val="FF0000"/>
                </a:solidFill>
              </a:rPr>
              <a:t>Podawanie leku podopiecznym wymaga od opiekuna medycznego szczególnej ostrożności, uwagi, skupienia, dokładności i spostrzegawczości. Podając leki, należy zawsze zapoznać się ze zleceniem lekarza oraz wskazówkami producenta dotyczącymi stosowania leku. Przed podaniem leku poznaj:</a:t>
            </a:r>
          </a:p>
          <a:p>
            <a:r>
              <a:rPr lang="pl-PL" sz="5000" dirty="0"/>
              <a:t>działanie leku,</a:t>
            </a:r>
          </a:p>
          <a:p>
            <a:r>
              <a:rPr lang="pl-PL" sz="5000" dirty="0"/>
              <a:t>nazwę chemiczną leku i synonimy,</a:t>
            </a:r>
          </a:p>
          <a:p>
            <a:r>
              <a:rPr lang="pl-PL" sz="5000" dirty="0"/>
              <a:t>dawki, w jakich występuje lek,</a:t>
            </a:r>
          </a:p>
          <a:p>
            <a:r>
              <a:rPr lang="pl-PL" sz="5000" dirty="0"/>
              <a:t>działania niepożądane i sposoby zapobiegania,</a:t>
            </a:r>
          </a:p>
          <a:p>
            <a:r>
              <a:rPr lang="pl-PL" sz="5000" dirty="0"/>
              <a:t>objawy przedawkowania,</a:t>
            </a:r>
          </a:p>
          <a:p>
            <a:r>
              <a:rPr lang="pl-PL" sz="5000" dirty="0"/>
              <a:t>sposób postępowania w przypadku wystąpienia zagrożenia życia,</a:t>
            </a:r>
          </a:p>
          <a:p>
            <a:r>
              <a:rPr lang="pl-PL" sz="5000" dirty="0"/>
              <a:t>sposób i drogi podawania leku.</a:t>
            </a:r>
          </a:p>
          <a:p>
            <a:r>
              <a:rPr lang="pl-PL" sz="5000" dirty="0"/>
              <a:t>Leki należy przechowywać zgodnie ze wskazówkami producenta. Zawsze w zamykanej szafce, w oryginalnym, niezniszczonym opakowaniu, umożliwiającym odczytanie nazwy, dawki, daty ważności i producenta.</a:t>
            </a:r>
          </a:p>
          <a:p>
            <a:r>
              <a:rPr lang="pl-PL" sz="5000" dirty="0"/>
              <a:t>Tylko lek w oryginalnym opakowaniu jest możliwy do sprawdzenia pod względem ważności.</a:t>
            </a:r>
          </a:p>
          <a:p>
            <a:pPr marL="0" indent="0">
              <a:buNone/>
            </a:pPr>
            <a:br>
              <a:rPr lang="pl-PL" sz="5000" dirty="0"/>
            </a:br>
            <a:r>
              <a:rPr lang="pl-PL" sz="5000" dirty="0"/>
              <a:t>Leków nie wolno przesypywać, wyjmować z opakowania i przechowywać luzem, związywać gumką recepturką (ampułki).</a:t>
            </a:r>
          </a:p>
          <a:p>
            <a:r>
              <a:rPr lang="pl-PL" sz="5000" dirty="0"/>
              <a:t>Należy sprawdzać na bieżąco daty ważności i wygląd leków przechowywanych w gabinecie zabiegowym/gabinecie pielęgniarki (zmiana barwy, zmętnienie, osad, </a:t>
            </a:r>
            <a:r>
              <a:rPr lang="pl-PL" sz="5000" dirty="0" err="1"/>
              <a:t>kłaczkowanie</a:t>
            </a:r>
            <a:r>
              <a:rPr lang="pl-PL" sz="5000" dirty="0"/>
              <a:t>, wysychanie).</a:t>
            </a:r>
          </a:p>
          <a:p>
            <a:pPr marL="0" indent="0">
              <a:spcAft>
                <a:spcPts val="1000"/>
              </a:spcAft>
              <a:buNone/>
            </a:pPr>
            <a:endParaRPr lang="pl-PL" dirty="0"/>
          </a:p>
        </p:txBody>
      </p:sp>
    </p:spTree>
    <p:extLst>
      <p:ext uri="{BB962C8B-B14F-4D97-AF65-F5344CB8AC3E}">
        <p14:creationId xmlns:p14="http://schemas.microsoft.com/office/powerpoint/2010/main" val="215160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74638"/>
            <a:ext cx="8075240" cy="1570186"/>
          </a:xfrm>
        </p:spPr>
        <p:txBody>
          <a:bodyPr>
            <a:normAutofit fontScale="90000"/>
          </a:bodyPr>
          <a:lstStyle/>
          <a:p>
            <a:r>
              <a:rPr lang="pl-PL" dirty="0"/>
              <a:t>Zasady podawania leków</a:t>
            </a:r>
            <a:br>
              <a:rPr lang="pl-PL" dirty="0"/>
            </a:br>
            <a:r>
              <a:rPr lang="pl-PL" dirty="0"/>
              <a:t>Przed podaniem leku należy przestrzegać następujących czynności:</a:t>
            </a:r>
          </a:p>
        </p:txBody>
      </p:sp>
      <p:sp>
        <p:nvSpPr>
          <p:cNvPr id="3" name="Symbol zastępczy zawartości 2"/>
          <p:cNvSpPr>
            <a:spLocks noGrp="1"/>
          </p:cNvSpPr>
          <p:nvPr>
            <p:ph sz="quarter" idx="1"/>
          </p:nvPr>
        </p:nvSpPr>
        <p:spPr>
          <a:xfrm>
            <a:off x="323528" y="1988840"/>
            <a:ext cx="8363272" cy="4030960"/>
          </a:xfrm>
        </p:spPr>
        <p:txBody>
          <a:bodyPr>
            <a:normAutofit fontScale="92500" lnSpcReduction="20000"/>
          </a:bodyPr>
          <a:lstStyle/>
          <a:p>
            <a:pPr algn="just"/>
            <a:r>
              <a:rPr lang="pl-PL" dirty="0"/>
              <a:t>1. </a:t>
            </a:r>
            <a:r>
              <a:rPr lang="pl-PL" dirty="0">
                <a:latin typeface="Arial" pitchFamily="34" charset="0"/>
                <a:cs typeface="Arial" pitchFamily="34" charset="0"/>
              </a:rPr>
              <a:t>Sprawdź </a:t>
            </a:r>
            <a:r>
              <a:rPr lang="pl-PL" b="1" dirty="0">
                <a:latin typeface="Arial" pitchFamily="34" charset="0"/>
                <a:cs typeface="Arial" pitchFamily="34" charset="0"/>
              </a:rPr>
              <a:t>zalecenie lekarskie</a:t>
            </a:r>
            <a:r>
              <a:rPr lang="pl-PL" dirty="0">
                <a:latin typeface="Arial" pitchFamily="34" charset="0"/>
                <a:cs typeface="Arial" pitchFamily="34" charset="0"/>
              </a:rPr>
              <a:t> (czytelność): zgodność leku, dawkę i nazwisko chorego (pozwala uniknąć pomyłki).</a:t>
            </a:r>
          </a:p>
          <a:p>
            <a:pPr algn="just"/>
            <a:r>
              <a:rPr lang="pl-PL" dirty="0">
                <a:latin typeface="Arial" pitchFamily="34" charset="0"/>
                <a:cs typeface="Arial" pitchFamily="34" charset="0"/>
              </a:rPr>
              <a:t>2.</a:t>
            </a:r>
            <a:r>
              <a:rPr lang="pl-PL" sz="800" dirty="0">
                <a:latin typeface="Arial" pitchFamily="34" charset="0"/>
                <a:cs typeface="Arial" pitchFamily="34" charset="0"/>
              </a:rPr>
              <a:t>    </a:t>
            </a:r>
            <a:r>
              <a:rPr lang="pl-PL" b="1" dirty="0">
                <a:latin typeface="Arial" pitchFamily="34" charset="0"/>
                <a:cs typeface="Arial" pitchFamily="34" charset="0"/>
              </a:rPr>
              <a:t>Poinformuj pacjenta</a:t>
            </a:r>
            <a:r>
              <a:rPr lang="pl-PL" dirty="0">
                <a:latin typeface="Arial" pitchFamily="34" charset="0"/>
                <a:cs typeface="Arial" pitchFamily="34" charset="0"/>
              </a:rPr>
              <a:t> o celu zabiegu i działaniu leku.</a:t>
            </a:r>
          </a:p>
          <a:p>
            <a:pPr algn="just"/>
            <a:r>
              <a:rPr lang="pl-PL" dirty="0">
                <a:latin typeface="Arial" pitchFamily="34" charset="0"/>
                <a:cs typeface="Arial" pitchFamily="34" charset="0"/>
              </a:rPr>
              <a:t>3.</a:t>
            </a:r>
            <a:r>
              <a:rPr lang="pl-PL" sz="800" dirty="0">
                <a:latin typeface="Arial" pitchFamily="34" charset="0"/>
                <a:cs typeface="Arial" pitchFamily="34" charset="0"/>
              </a:rPr>
              <a:t>    </a:t>
            </a:r>
            <a:r>
              <a:rPr lang="pl-PL" b="1" dirty="0">
                <a:latin typeface="Arial" pitchFamily="34" charset="0"/>
                <a:cs typeface="Arial" pitchFamily="34" charset="0"/>
              </a:rPr>
              <a:t>Sprawdź lek</a:t>
            </a:r>
            <a:r>
              <a:rPr lang="pl-PL" dirty="0">
                <a:latin typeface="Arial" pitchFamily="34" charset="0"/>
                <a:cs typeface="Arial" pitchFamily="34" charset="0"/>
              </a:rPr>
              <a:t>: nazwę i datę ważności, wskazówki dotyczące podawania leku (jeśli masz wątpliwości), wygląd leku (zmiany fizykochemiczne).</a:t>
            </a:r>
          </a:p>
          <a:p>
            <a:pPr algn="just"/>
            <a:r>
              <a:rPr lang="pl-PL" dirty="0">
                <a:latin typeface="Arial" pitchFamily="34" charset="0"/>
                <a:cs typeface="Arial" pitchFamily="34" charset="0"/>
              </a:rPr>
              <a:t>4.</a:t>
            </a:r>
            <a:r>
              <a:rPr lang="pl-PL" sz="800" dirty="0">
                <a:latin typeface="Arial" pitchFamily="34" charset="0"/>
                <a:cs typeface="Arial" pitchFamily="34" charset="0"/>
              </a:rPr>
              <a:t>    </a:t>
            </a:r>
            <a:r>
              <a:rPr lang="pl-PL" b="1" dirty="0">
                <a:latin typeface="Arial" pitchFamily="34" charset="0"/>
                <a:cs typeface="Arial" pitchFamily="34" charset="0"/>
              </a:rPr>
              <a:t>Lek sprawdź trzykrotnie</a:t>
            </a:r>
            <a:r>
              <a:rPr lang="pl-PL" dirty="0">
                <a:latin typeface="Arial" pitchFamily="34" charset="0"/>
                <a:cs typeface="Arial" pitchFamily="34" charset="0"/>
              </a:rPr>
              <a:t>, czytaj etykietę: przed wyjęciem leku z opakowania, (po wyjęciu z apteczki), przed nabraniem do strzykawki, po nabraniu przed odłożeniem pustego opakowania (zapobiega pomyłce).</a:t>
            </a:r>
          </a:p>
          <a:p>
            <a:pPr algn="just"/>
            <a:r>
              <a:rPr lang="pl-PL" dirty="0">
                <a:latin typeface="Arial" pitchFamily="34" charset="0"/>
                <a:cs typeface="Arial" pitchFamily="34" charset="0"/>
              </a:rPr>
              <a:t>5.</a:t>
            </a:r>
            <a:r>
              <a:rPr lang="pl-PL" sz="800" dirty="0">
                <a:latin typeface="Arial" pitchFamily="34" charset="0"/>
                <a:cs typeface="Arial" pitchFamily="34" charset="0"/>
              </a:rPr>
              <a:t>    </a:t>
            </a:r>
            <a:r>
              <a:rPr lang="pl-PL" dirty="0">
                <a:latin typeface="Arial" pitchFamily="34" charset="0"/>
                <a:cs typeface="Arial" pitchFamily="34" charset="0"/>
              </a:rPr>
              <a:t>Dokładnie </a:t>
            </a:r>
            <a:r>
              <a:rPr lang="pl-PL" b="1" dirty="0">
                <a:latin typeface="Arial" pitchFamily="34" charset="0"/>
                <a:cs typeface="Arial" pitchFamily="34" charset="0"/>
              </a:rPr>
              <a:t>oblicz dawkę</a:t>
            </a:r>
            <a:r>
              <a:rPr lang="pl-PL" dirty="0">
                <a:latin typeface="Arial" pitchFamily="34" charset="0"/>
                <a:cs typeface="Arial" pitchFamily="34" charset="0"/>
              </a:rPr>
              <a:t> leku.</a:t>
            </a:r>
          </a:p>
          <a:p>
            <a:endParaRPr lang="pl-PL" dirty="0"/>
          </a:p>
        </p:txBody>
      </p:sp>
    </p:spTree>
    <p:extLst>
      <p:ext uri="{BB962C8B-B14F-4D97-AF65-F5344CB8AC3E}">
        <p14:creationId xmlns:p14="http://schemas.microsoft.com/office/powerpoint/2010/main" val="1147677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323528" y="476672"/>
            <a:ext cx="8568952" cy="5543128"/>
          </a:xfrm>
        </p:spPr>
        <p:txBody>
          <a:bodyPr>
            <a:normAutofit lnSpcReduction="10000"/>
          </a:bodyPr>
          <a:lstStyle/>
          <a:p>
            <a:pPr algn="just"/>
            <a:r>
              <a:rPr lang="pl-PL" dirty="0">
                <a:latin typeface="Arial" pitchFamily="34" charset="0"/>
                <a:cs typeface="Arial" pitchFamily="34" charset="0"/>
              </a:rPr>
              <a:t>6.</a:t>
            </a:r>
            <a:r>
              <a:rPr lang="pl-PL" b="1" dirty="0">
                <a:latin typeface="Arial" pitchFamily="34" charset="0"/>
                <a:cs typeface="Arial" pitchFamily="34" charset="0"/>
              </a:rPr>
              <a:t>Przestrzegaj zasad aseptyki i antyseptyki.</a:t>
            </a:r>
            <a:r>
              <a:rPr lang="pl-PL" dirty="0">
                <a:latin typeface="Arial" pitchFamily="34" charset="0"/>
                <a:cs typeface="Arial" pitchFamily="34" charset="0"/>
              </a:rPr>
              <a:t> Używaj sprzętu jednorazowego użytku (sprawdź termin ważności). Załóż rękawiczki jednorazowego użytku. Przestrzegaj czasu działania antyseptyków (chroni przed zakażeniem).</a:t>
            </a:r>
          </a:p>
          <a:p>
            <a:pPr algn="just"/>
            <a:r>
              <a:rPr lang="pl-PL" dirty="0">
                <a:latin typeface="Arial" pitchFamily="34" charset="0"/>
                <a:cs typeface="Arial" pitchFamily="34" charset="0"/>
              </a:rPr>
              <a:t>7.</a:t>
            </a:r>
            <a:r>
              <a:rPr lang="pl-PL" sz="800" dirty="0">
                <a:latin typeface="Arial" pitchFamily="34" charset="0"/>
                <a:cs typeface="Arial" pitchFamily="34" charset="0"/>
              </a:rPr>
              <a:t> </a:t>
            </a:r>
            <a:r>
              <a:rPr lang="pl-PL" b="1" dirty="0">
                <a:latin typeface="Arial" pitchFamily="34" charset="0"/>
                <a:cs typeface="Arial" pitchFamily="34" charset="0"/>
              </a:rPr>
              <a:t>Ogrzej lek w dłoniach</a:t>
            </a:r>
            <a:r>
              <a:rPr lang="pl-PL" dirty="0">
                <a:latin typeface="Arial" pitchFamily="34" charset="0"/>
                <a:cs typeface="Arial" pitchFamily="34" charset="0"/>
              </a:rPr>
              <a:t> (pozwala na lepsze wchłanianie leku).</a:t>
            </a:r>
          </a:p>
          <a:p>
            <a:pPr algn="just"/>
            <a:r>
              <a:rPr lang="pl-PL" dirty="0">
                <a:latin typeface="Arial" pitchFamily="34" charset="0"/>
                <a:cs typeface="Arial" pitchFamily="34" charset="0"/>
              </a:rPr>
              <a:t>8.</a:t>
            </a:r>
            <a:r>
              <a:rPr lang="pl-PL" b="1" dirty="0">
                <a:latin typeface="Arial" pitchFamily="34" charset="0"/>
                <a:cs typeface="Arial" pitchFamily="34" charset="0"/>
              </a:rPr>
              <a:t>Udokumentuj podanie leku</a:t>
            </a:r>
            <a:r>
              <a:rPr lang="pl-PL" dirty="0">
                <a:latin typeface="Arial" pitchFamily="34" charset="0"/>
                <a:cs typeface="Arial" pitchFamily="34" charset="0"/>
              </a:rPr>
              <a:t> w dokumentacji medycznej czytelnym podpisem.</a:t>
            </a:r>
          </a:p>
          <a:p>
            <a:pPr algn="just"/>
            <a:r>
              <a:rPr lang="pl-PL" dirty="0">
                <a:latin typeface="Arial" pitchFamily="34" charset="0"/>
                <a:cs typeface="Arial" pitchFamily="34" charset="0"/>
              </a:rPr>
              <a:t>9.</a:t>
            </a:r>
            <a:r>
              <a:rPr lang="pl-PL" sz="800" dirty="0">
                <a:latin typeface="Arial" pitchFamily="34" charset="0"/>
                <a:cs typeface="Arial" pitchFamily="34" charset="0"/>
              </a:rPr>
              <a:t>    </a:t>
            </a:r>
            <a:r>
              <a:rPr lang="pl-PL" dirty="0">
                <a:latin typeface="Arial" pitchFamily="34" charset="0"/>
                <a:cs typeface="Arial" pitchFamily="34" charset="0"/>
              </a:rPr>
              <a:t>Pisemne zlecenie lekarskie na podanie leku dołącz do dokumentacji medycznej pacjenta.</a:t>
            </a:r>
          </a:p>
          <a:p>
            <a:pPr algn="just"/>
            <a:r>
              <a:rPr lang="pl-PL" dirty="0">
                <a:latin typeface="Arial" pitchFamily="34" charset="0"/>
                <a:cs typeface="Arial" pitchFamily="34" charset="0"/>
              </a:rPr>
              <a:t>10.</a:t>
            </a:r>
            <a:r>
              <a:rPr lang="pl-PL" sz="800" dirty="0">
                <a:latin typeface="Arial" pitchFamily="34" charset="0"/>
                <a:cs typeface="Arial" pitchFamily="34" charset="0"/>
              </a:rPr>
              <a:t>  </a:t>
            </a:r>
            <a:r>
              <a:rPr lang="pl-PL" dirty="0">
                <a:latin typeface="Arial" pitchFamily="34" charset="0"/>
                <a:cs typeface="Arial" pitchFamily="34" charset="0"/>
              </a:rPr>
              <a:t>Bezpośrednio po zakończonym zabiegu </a:t>
            </a:r>
            <a:r>
              <a:rPr lang="pl-PL" b="1" dirty="0">
                <a:latin typeface="Arial" pitchFamily="34" charset="0"/>
                <a:cs typeface="Arial" pitchFamily="34" charset="0"/>
              </a:rPr>
              <a:t>sprzątnij zestaw</a:t>
            </a:r>
            <a:r>
              <a:rPr lang="pl-PL" dirty="0">
                <a:latin typeface="Arial" pitchFamily="34" charset="0"/>
                <a:cs typeface="Arial" pitchFamily="34" charset="0"/>
              </a:rPr>
              <a:t>,</a:t>
            </a:r>
            <a:r>
              <a:rPr lang="pl-PL" b="1" dirty="0">
                <a:latin typeface="Arial" pitchFamily="34" charset="0"/>
                <a:cs typeface="Arial" pitchFamily="34" charset="0"/>
              </a:rPr>
              <a:t> </a:t>
            </a:r>
            <a:r>
              <a:rPr lang="pl-PL" dirty="0">
                <a:latin typeface="Arial" pitchFamily="34" charset="0"/>
                <a:cs typeface="Arial" pitchFamily="34" charset="0"/>
              </a:rPr>
              <a:t>stosując się do zasad segregowania odpadów medycznych i sprzętu medycznego.</a:t>
            </a:r>
          </a:p>
          <a:p>
            <a:endParaRPr lang="pl-PL" dirty="0"/>
          </a:p>
        </p:txBody>
      </p:sp>
    </p:spTree>
    <p:extLst>
      <p:ext uri="{BB962C8B-B14F-4D97-AF65-F5344CB8AC3E}">
        <p14:creationId xmlns:p14="http://schemas.microsoft.com/office/powerpoint/2010/main" val="499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16632"/>
            <a:ext cx="8363272" cy="1301006"/>
          </a:xfrm>
        </p:spPr>
        <p:txBody>
          <a:bodyPr/>
          <a:lstStyle/>
          <a:p>
            <a:r>
              <a:rPr lang="pl-PL" b="1" dirty="0"/>
              <a:t>Lek</a:t>
            </a:r>
            <a:endParaRPr lang="pl-PL" dirty="0"/>
          </a:p>
        </p:txBody>
      </p:sp>
      <p:sp>
        <p:nvSpPr>
          <p:cNvPr id="3" name="Symbol zastępczy zawartości 2"/>
          <p:cNvSpPr>
            <a:spLocks noGrp="1"/>
          </p:cNvSpPr>
          <p:nvPr>
            <p:ph sz="quarter" idx="1"/>
          </p:nvPr>
        </p:nvSpPr>
        <p:spPr>
          <a:xfrm>
            <a:off x="323528" y="1447800"/>
            <a:ext cx="8363272" cy="4141440"/>
          </a:xfrm>
        </p:spPr>
        <p:txBody>
          <a:bodyPr>
            <a:normAutofit fontScale="77500" lnSpcReduction="20000"/>
          </a:bodyPr>
          <a:lstStyle/>
          <a:p>
            <a:r>
              <a:rPr lang="pl-PL" dirty="0"/>
              <a:t> </a:t>
            </a:r>
            <a:r>
              <a:rPr lang="pl-PL" dirty="0">
                <a:latin typeface="Arial" pitchFamily="34" charset="0"/>
                <a:cs typeface="Arial" pitchFamily="34" charset="0"/>
              </a:rPr>
              <a:t>– jest to każda substancja, niezależnie od pochodzenia (naturalnego lub syntetycznego), nadająca się do bezpośredniego wprowadzana do organizmu w odpowiedniej postaci farmaceutycznej (w celu osiągnięcia pożądanego efektu terapeutycznego lub w celu zapobiegania chorobie), często podawana w ściśle określonej dawce. Definicję leku podają również podstawowe akty prawne dotyczące farmacji. W Polsce takim aktem jest </a:t>
            </a:r>
            <a:r>
              <a:rPr lang="pl-PL" i="1" dirty="0">
                <a:latin typeface="Arial" pitchFamily="34" charset="0"/>
                <a:cs typeface="Arial" pitchFamily="34" charset="0"/>
              </a:rPr>
              <a:t>Ustawa z dnia 6 września 2001 r. Prawo farmaceutyczne</a:t>
            </a:r>
            <a:r>
              <a:rPr lang="pl-PL" dirty="0">
                <a:latin typeface="Arial" pitchFamily="34" charset="0"/>
                <a:cs typeface="Arial" pitchFamily="34" charset="0"/>
              </a:rPr>
              <a:t>. Prawo farmaceutyczne zamiast terminu „lek” wprowadza termin „</a:t>
            </a:r>
            <a:r>
              <a:rPr lang="pl-PL" b="1" dirty="0">
                <a:latin typeface="Arial" pitchFamily="34" charset="0"/>
                <a:cs typeface="Arial" pitchFamily="34" charset="0"/>
              </a:rPr>
              <a:t>produkt leczniczy”</a:t>
            </a:r>
            <a:r>
              <a:rPr lang="pl-PL" dirty="0">
                <a:latin typeface="Arial" pitchFamily="34" charset="0"/>
                <a:cs typeface="Arial" pitchFamily="34" charset="0"/>
              </a:rPr>
              <a:t>.</a:t>
            </a:r>
          </a:p>
          <a:p>
            <a:r>
              <a:rPr lang="pl-PL" dirty="0">
                <a:latin typeface="Arial" pitchFamily="34" charset="0"/>
                <a:cs typeface="Arial" pitchFamily="34" charset="0"/>
              </a:rPr>
              <a:t>Prawo farmaceutyczne definiuje także specyficzne rodzaje produktów leczniczych (leków): produkt leczniczy przeznaczony do specjalnych celów żywieniowych, produkt leczniczy homeopatyczny, produkt immunologiczny, produkt krwiopochodny, produkt leczniczy roślinny.</a:t>
            </a:r>
          </a:p>
        </p:txBody>
      </p:sp>
    </p:spTree>
    <p:extLst>
      <p:ext uri="{BB962C8B-B14F-4D97-AF65-F5344CB8AC3E}">
        <p14:creationId xmlns:p14="http://schemas.microsoft.com/office/powerpoint/2010/main" val="409059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74638"/>
            <a:ext cx="7772400" cy="2938338"/>
          </a:xfrm>
        </p:spPr>
        <p:txBody>
          <a:bodyPr>
            <a:normAutofit/>
          </a:bodyPr>
          <a:lstStyle/>
          <a:p>
            <a:r>
              <a:rPr lang="pl-PL" dirty="0"/>
              <a:t>Podawanie leku nazywane jest </a:t>
            </a:r>
            <a:r>
              <a:rPr lang="pl-PL" b="1" dirty="0"/>
              <a:t>farmakoterapią</a:t>
            </a:r>
            <a:r>
              <a:rPr lang="pl-PL"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548680"/>
            <a:ext cx="304800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528496"/>
            <a:ext cx="3253903" cy="216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142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3760750907"/>
              </p:ext>
            </p:extLst>
          </p:nvPr>
        </p:nvGraphicFramePr>
        <p:xfrm>
          <a:off x="539552" y="476672"/>
          <a:ext cx="7848872" cy="5904655"/>
        </p:xfrm>
        <a:graphic>
          <a:graphicData uri="http://schemas.openxmlformats.org/drawingml/2006/table">
            <a:tbl>
              <a:tblPr/>
              <a:tblGrid>
                <a:gridCol w="3924436">
                  <a:extLst>
                    <a:ext uri="{9D8B030D-6E8A-4147-A177-3AD203B41FA5}">
                      <a16:colId xmlns:a16="http://schemas.microsoft.com/office/drawing/2014/main" val="20000"/>
                    </a:ext>
                  </a:extLst>
                </a:gridCol>
                <a:gridCol w="3924436">
                  <a:extLst>
                    <a:ext uri="{9D8B030D-6E8A-4147-A177-3AD203B41FA5}">
                      <a16:colId xmlns:a16="http://schemas.microsoft.com/office/drawing/2014/main" val="20001"/>
                    </a:ext>
                  </a:extLst>
                </a:gridCol>
              </a:tblGrid>
              <a:tr h="859409">
                <a:tc>
                  <a:txBody>
                    <a:bodyPr/>
                    <a:lstStyle/>
                    <a:p>
                      <a:pPr algn="ctr"/>
                      <a:r>
                        <a:rPr lang="pl-PL" sz="1600" b="1" dirty="0">
                          <a:effectLst/>
                        </a:rPr>
                        <a:t>Drogi podawania leku</a:t>
                      </a:r>
                      <a:endParaRPr lang="pl-PL" sz="1600" dirty="0">
                        <a:effectLst/>
                      </a:endParaRP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pl-PL" sz="1600" b="1">
                          <a:effectLst/>
                        </a:rPr>
                        <a:t>Typ leku</a:t>
                      </a:r>
                      <a:endParaRPr lang="pl-PL" sz="1600">
                        <a:effectLst/>
                      </a:endParaRP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4625">
                <a:tc>
                  <a:txBody>
                    <a:bodyPr/>
                    <a:lstStyle/>
                    <a:p>
                      <a:pPr algn="ctr"/>
                      <a:r>
                        <a:rPr lang="pl-PL" sz="1600">
                          <a:effectLst/>
                        </a:rPr>
                        <a:t>Doustna i podjęzykowa</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pl-PL" sz="1600">
                          <a:effectLst/>
                        </a:rPr>
                        <a:t>Tabletki, drażetki, kapsułki, pigułki, krople, roztwory, zawiesiny, proszki, opłatki, granulki, syropy</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69251">
                <a:tc>
                  <a:txBody>
                    <a:bodyPr/>
                    <a:lstStyle/>
                    <a:p>
                      <a:pPr algn="ctr"/>
                      <a:r>
                        <a:rPr lang="pl-PL" sz="1600">
                          <a:effectLst/>
                        </a:rPr>
                        <a:t>Iniekcyjna, nazywana też parenteralną</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pl-PL" sz="1600">
                          <a:effectLst/>
                        </a:rPr>
                        <a:t>W postaci iniekcji domięśniowych, dożylnych i podskórnych:</a:t>
                      </a:r>
                    </a:p>
                    <a:p>
                      <a:pPr algn="ctr"/>
                      <a:r>
                        <a:rPr lang="pl-PL" sz="1600">
                          <a:effectLst/>
                        </a:rPr>
                        <a:t>ampułka, fiolka, fiolka z liofilizatem do rozcieńczenia, ampułko-strzykawka, tj. strzykawka z lekiem w komorze strzykawki do natychmiastowego podania</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4381">
                <a:tc>
                  <a:txBody>
                    <a:bodyPr/>
                    <a:lstStyle/>
                    <a:p>
                      <a:pPr algn="ctr"/>
                      <a:r>
                        <a:rPr lang="pl-PL" sz="1600">
                          <a:effectLst/>
                        </a:rPr>
                        <a:t>Doodbytnicza</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pl-PL" sz="1600">
                          <a:effectLst/>
                        </a:rPr>
                        <a:t>Czopki, wlewka doodbytnicza</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72364">
                <a:tc>
                  <a:txBody>
                    <a:bodyPr/>
                    <a:lstStyle/>
                    <a:p>
                      <a:pPr algn="ctr"/>
                      <a:r>
                        <a:rPr lang="pl-PL" sz="1600">
                          <a:effectLst/>
                        </a:rPr>
                        <a:t>Wziewna</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pl-PL" sz="1600">
                          <a:effectLst/>
                        </a:rPr>
                        <a:t>Aerozole do wdychania, najczęściej stosowane w lekach przeciwastmatycznych</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34625">
                <a:tc>
                  <a:txBody>
                    <a:bodyPr/>
                    <a:lstStyle/>
                    <a:p>
                      <a:pPr algn="ctr"/>
                      <a:r>
                        <a:rPr lang="pl-PL" sz="1600">
                          <a:effectLst/>
                        </a:rPr>
                        <a:t>Przezskórna</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pl-PL" sz="1600" dirty="0">
                          <a:effectLst/>
                        </a:rPr>
                        <a:t>Maści, żele, kremy, aerozole, pianki, system </a:t>
                      </a:r>
                      <a:r>
                        <a:rPr lang="pl-PL" sz="1600" dirty="0" err="1">
                          <a:effectLst/>
                        </a:rPr>
                        <a:t>transdermalny</a:t>
                      </a:r>
                      <a:r>
                        <a:rPr lang="pl-PL" sz="1600" dirty="0">
                          <a:effectLst/>
                        </a:rPr>
                        <a:t> (np. plastry ze środkiem przeciwbólowym)</a:t>
                      </a:r>
                    </a:p>
                  </a:txBody>
                  <a:tcPr marL="40065" marR="4006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8816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Leki podajemy zgodnie z zasadami – </a:t>
            </a:r>
            <a:r>
              <a:rPr lang="pl-PL" b="1" dirty="0"/>
              <a:t>algorytmem</a:t>
            </a:r>
            <a:r>
              <a:rPr lang="pl-PL" dirty="0"/>
              <a:t> – standardem</a:t>
            </a:r>
          </a:p>
        </p:txBody>
      </p:sp>
      <p:sp>
        <p:nvSpPr>
          <p:cNvPr id="3" name="Symbol zastępczy zawartości 2"/>
          <p:cNvSpPr>
            <a:spLocks noGrp="1"/>
          </p:cNvSpPr>
          <p:nvPr>
            <p:ph sz="quarter" idx="1"/>
          </p:nvPr>
        </p:nvSpPr>
        <p:spPr>
          <a:xfrm>
            <a:off x="467544" y="1484784"/>
            <a:ext cx="8280920" cy="5040560"/>
          </a:xfrm>
        </p:spPr>
        <p:txBody>
          <a:bodyPr>
            <a:normAutofit fontScale="62500" lnSpcReduction="20000"/>
          </a:bodyPr>
          <a:lstStyle/>
          <a:p>
            <a:pPr algn="just"/>
            <a:r>
              <a:rPr lang="pl-PL" dirty="0"/>
              <a:t>Nie podajemy leków: przeterminowanych, z nieczytelną naklejką-metryczką, zmienionych wizualnie i zapachowo, niewiadomego pochodzenia, bez zlecenia lekarza (nazwa i dawka leku, dawkowanie, podpis lekarza z pieczątką).</a:t>
            </a:r>
          </a:p>
          <a:p>
            <a:pPr algn="just"/>
            <a:r>
              <a:rPr lang="pl-PL" b="1" dirty="0"/>
              <a:t>Godziny podawania leków</a:t>
            </a:r>
            <a:r>
              <a:rPr lang="pl-PL" dirty="0"/>
              <a:t> wiążą się z czasem ich podawania, dawką dzienną, działaniem leku. Najczęściej spotykamy się z następującym dawkowaniem:</a:t>
            </a:r>
          </a:p>
          <a:p>
            <a:pPr algn="just"/>
            <a:r>
              <a:rPr lang="pl-PL" dirty="0">
                <a:latin typeface="Symbol"/>
              </a:rPr>
              <a:t>·</a:t>
            </a:r>
            <a:r>
              <a:rPr lang="pl-PL" sz="800" dirty="0">
                <a:latin typeface="Times New Roman"/>
              </a:rPr>
              <a:t>        </a:t>
            </a:r>
            <a:r>
              <a:rPr lang="pl-PL" b="1" dirty="0"/>
              <a:t>Raz dziennie</a:t>
            </a:r>
            <a:r>
              <a:rPr lang="pl-PL" dirty="0"/>
              <a:t> – leki podaje się rano lub wieczorem. Rano leki moczopędne, inne zlecone przez lekarza z zaznaczeniem „rano”, wieczorem leki nasenne inne zlecone przez lekarza z zaznaczeniem „wieczór”. Zapis graficzny – 1–0–0, lek podajemy rano, 0–0–1 – wieczorem. Dopuszczalny jest również zapis: raz dziennie.</a:t>
            </a:r>
          </a:p>
          <a:p>
            <a:pPr algn="just"/>
            <a:r>
              <a:rPr lang="pl-PL" dirty="0">
                <a:latin typeface="Symbol"/>
              </a:rPr>
              <a:t>·</a:t>
            </a:r>
            <a:r>
              <a:rPr lang="pl-PL" sz="800" dirty="0">
                <a:latin typeface="Times New Roman"/>
              </a:rPr>
              <a:t>        </a:t>
            </a:r>
            <a:r>
              <a:rPr lang="pl-PL" b="1" dirty="0"/>
              <a:t>Dwa razy dziennie</a:t>
            </a:r>
            <a:r>
              <a:rPr lang="pl-PL" dirty="0"/>
              <a:t> – lek podajemy rano i wieczorem. Przed (leki wzmagające apetyt, osłonowe żołądka) lub po jedzeniu (leki cukrzycowe, antybiotyki). Zapis graficzny – 1–0–1. Dopuszczalny jest również zapis: dwa razy dziennie.</a:t>
            </a:r>
          </a:p>
          <a:p>
            <a:pPr algn="just"/>
            <a:r>
              <a:rPr lang="pl-PL" dirty="0">
                <a:latin typeface="Symbol"/>
              </a:rPr>
              <a:t>·</a:t>
            </a:r>
            <a:r>
              <a:rPr lang="pl-PL" sz="800" dirty="0">
                <a:latin typeface="Times New Roman"/>
              </a:rPr>
              <a:t>        </a:t>
            </a:r>
            <a:r>
              <a:rPr lang="pl-PL" b="1" dirty="0"/>
              <a:t>Trzy razy dziennie</a:t>
            </a:r>
            <a:r>
              <a:rPr lang="pl-PL" dirty="0"/>
              <a:t> – lek podajemy po posiłkach (śniadanie, obiad, kolacja). Zapis graficzny: 1–1–1. Dopuszczalny jest również zapis: trzy razy dziennie.</a:t>
            </a:r>
          </a:p>
          <a:p>
            <a:pPr algn="just"/>
            <a:r>
              <a:rPr lang="pl-PL" dirty="0">
                <a:latin typeface="Symbol"/>
              </a:rPr>
              <a:t>·</a:t>
            </a:r>
            <a:r>
              <a:rPr lang="pl-PL" sz="800" dirty="0">
                <a:latin typeface="Times New Roman"/>
              </a:rPr>
              <a:t>        </a:t>
            </a:r>
            <a:r>
              <a:rPr lang="pl-PL" b="1" dirty="0"/>
              <a:t>Leki podawane godzinowo</a:t>
            </a:r>
            <a:r>
              <a:rPr lang="pl-PL" dirty="0"/>
              <a:t> – trzy dawki (24:3 = 8), leki podaje się co 8 godz. Na przykład o 8.00, 16.00 i 24.00. Najczęściej są to antybiotyki. Jeśli lek należy podać trzy razy z zachowaną przerwą nocną (6.00–22.00), dawkuje się go co 7 godz.</a:t>
            </a:r>
          </a:p>
          <a:p>
            <a:pPr algn="just"/>
            <a:r>
              <a:rPr lang="pl-PL" dirty="0">
                <a:latin typeface="Symbol"/>
              </a:rPr>
              <a:t>·</a:t>
            </a:r>
            <a:r>
              <a:rPr lang="pl-PL" sz="800" dirty="0">
                <a:latin typeface="Times New Roman"/>
              </a:rPr>
              <a:t>        </a:t>
            </a:r>
            <a:r>
              <a:rPr lang="pl-PL" b="1" dirty="0"/>
              <a:t>Cztery razy dziennie</a:t>
            </a:r>
            <a:r>
              <a:rPr lang="pl-PL" dirty="0"/>
              <a:t> – cztery dawki (24:4 = 6), leki podaje się co 6 godz., np. o 6.00, 12.00, 18.00 i 24.00. Najczęściej są to antybiotyki.</a:t>
            </a:r>
          </a:p>
          <a:p>
            <a:pPr algn="just"/>
            <a:r>
              <a:rPr lang="pl-PL" dirty="0"/>
              <a:t>Na żądanie pacjenta najczęściej podaje się leki przeciwbólowe, narkotyczne. Pamiętamy, aby nie czekać do momentu bardzo silnego bólu – należy zrobić to niezwłocznie, gdy pacjent informuje, że odczuwa ból.</a:t>
            </a:r>
          </a:p>
          <a:p>
            <a:pPr algn="just"/>
            <a:r>
              <a:rPr lang="pl-PL" b="1" dirty="0"/>
              <a:t>Algorytm podawania leków</a:t>
            </a:r>
            <a:endParaRPr lang="pl-PL" dirty="0"/>
          </a:p>
          <a:p>
            <a:endParaRPr lang="pl-PL" dirty="0"/>
          </a:p>
        </p:txBody>
      </p:sp>
    </p:spTree>
    <p:extLst>
      <p:ext uri="{BB962C8B-B14F-4D97-AF65-F5344CB8AC3E}">
        <p14:creationId xmlns:p14="http://schemas.microsoft.com/office/powerpoint/2010/main" val="1776182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4082"/>
          </a:xfrm>
        </p:spPr>
        <p:txBody>
          <a:bodyPr>
            <a:normAutofit fontScale="90000"/>
          </a:bodyPr>
          <a:lstStyle/>
          <a:p>
            <a:r>
              <a:rPr lang="pl-PL" dirty="0"/>
              <a:t>Podawanie doustne</a:t>
            </a:r>
          </a:p>
        </p:txBody>
      </p:sp>
      <p:sp>
        <p:nvSpPr>
          <p:cNvPr id="3" name="Symbol zastępczy zawartości 2"/>
          <p:cNvSpPr>
            <a:spLocks noGrp="1"/>
          </p:cNvSpPr>
          <p:nvPr>
            <p:ph sz="quarter" idx="1"/>
          </p:nvPr>
        </p:nvSpPr>
        <p:spPr>
          <a:xfrm>
            <a:off x="323528" y="908720"/>
            <a:ext cx="8352928" cy="5472608"/>
          </a:xfrm>
        </p:spPr>
        <p:txBody>
          <a:bodyPr>
            <a:normAutofit fontScale="62500" lnSpcReduction="20000"/>
          </a:bodyPr>
          <a:lstStyle/>
          <a:p>
            <a:r>
              <a:rPr lang="pl-PL" dirty="0"/>
              <a:t>Jest to najczęściej stosowana forma farmakoterapii. Leki podawane tą drogą wchłaniają się w </a:t>
            </a:r>
            <a:r>
              <a:rPr lang="pl-PL" b="1" dirty="0"/>
              <a:t>jamie ustnej</a:t>
            </a:r>
            <a:r>
              <a:rPr lang="pl-PL" dirty="0"/>
              <a:t>, w </a:t>
            </a:r>
            <a:r>
              <a:rPr lang="pl-PL" b="1" dirty="0"/>
              <a:t>żołądku</a:t>
            </a:r>
            <a:r>
              <a:rPr lang="pl-PL" dirty="0"/>
              <a:t>, a największa ich ilość w </a:t>
            </a:r>
            <a:r>
              <a:rPr lang="pl-PL" b="1" dirty="0"/>
              <a:t>jelicie cienkim</a:t>
            </a:r>
            <a:r>
              <a:rPr lang="pl-PL" dirty="0"/>
              <a:t>. Mogą wystąpić ograniczenia, dotyczące osób z trudnościami w połykaniu oraz osób, u których występuje nadwrażliwość błony śluzowej żołądka na stosowane środki.</a:t>
            </a:r>
          </a:p>
          <a:p>
            <a:r>
              <a:rPr lang="pl-PL" dirty="0"/>
              <a:t>Czynności:</a:t>
            </a:r>
          </a:p>
          <a:p>
            <a:pPr algn="just"/>
            <a:r>
              <a:rPr lang="pl-PL" dirty="0"/>
              <a:t>1.</a:t>
            </a:r>
            <a:r>
              <a:rPr lang="pl-PL" sz="800" dirty="0"/>
              <a:t>    </a:t>
            </a:r>
            <a:r>
              <a:rPr lang="pl-PL" dirty="0"/>
              <a:t>Sprawdzenie zlecenia podania określonego środka (rodzaju, postaci, dawki).</a:t>
            </a:r>
          </a:p>
          <a:p>
            <a:pPr algn="just"/>
            <a:r>
              <a:rPr lang="pl-PL" dirty="0"/>
              <a:t>2.</a:t>
            </a:r>
            <a:r>
              <a:rPr lang="pl-PL" sz="800" dirty="0"/>
              <a:t>    </a:t>
            </a:r>
            <a:r>
              <a:rPr lang="pl-PL" dirty="0"/>
              <a:t>Ocena stanu pacjenta pod kątem możliwości przyjmowania leków drogą doustną.</a:t>
            </a:r>
          </a:p>
          <a:p>
            <a:pPr algn="just"/>
            <a:r>
              <a:rPr lang="pl-PL" dirty="0"/>
              <a:t>3.</a:t>
            </a:r>
            <a:r>
              <a:rPr lang="pl-PL" sz="800" dirty="0"/>
              <a:t>    </a:t>
            </a:r>
            <a:r>
              <a:rPr lang="pl-PL" dirty="0"/>
              <a:t>Poinformowanie pacjenta o rodzaju, dawce, postaci i sposobie podania leku, uzyskanie zgody pacjenta.</a:t>
            </a:r>
          </a:p>
          <a:p>
            <a:pPr algn="just"/>
            <a:r>
              <a:rPr lang="pl-PL" dirty="0"/>
              <a:t>4.</a:t>
            </a:r>
            <a:r>
              <a:rPr lang="pl-PL" sz="800" dirty="0"/>
              <a:t>    </a:t>
            </a:r>
            <a:r>
              <a:rPr lang="pl-PL" dirty="0"/>
              <a:t>Stosowanie zasad bezpieczeństwa chorego (pacjent wypija lek w obecności pielęgnującego, nie może się zakrztusić).</a:t>
            </a:r>
          </a:p>
          <a:p>
            <a:pPr algn="just"/>
            <a:r>
              <a:rPr lang="pl-PL" dirty="0"/>
              <a:t>5.</a:t>
            </a:r>
            <a:r>
              <a:rPr lang="pl-PL" sz="800" dirty="0"/>
              <a:t>    </a:t>
            </a:r>
            <a:r>
              <a:rPr lang="pl-PL" dirty="0"/>
              <a:t>Przygotowanie leków zgodnie ze zleceniem (przestrzeganie reguły tzw. </a:t>
            </a:r>
            <a:r>
              <a:rPr lang="pl-PL" b="1" dirty="0"/>
              <a:t>pięciu W</a:t>
            </a:r>
            <a:r>
              <a:rPr lang="pl-PL" dirty="0"/>
              <a:t> – </a:t>
            </a:r>
            <a:r>
              <a:rPr lang="pl-PL" b="1" dirty="0"/>
              <a:t>właściwy lek</a:t>
            </a:r>
            <a:r>
              <a:rPr lang="pl-PL" dirty="0"/>
              <a:t>, np. oznakowanie, trwałość, zmiany, </a:t>
            </a:r>
            <a:r>
              <a:rPr lang="pl-PL" b="1" dirty="0"/>
              <a:t>właściwa dawka </a:t>
            </a:r>
            <a:r>
              <a:rPr lang="pl-PL" dirty="0"/>
              <a:t>– ilość zlecona, </a:t>
            </a:r>
            <a:r>
              <a:rPr lang="pl-PL" b="1" dirty="0"/>
              <a:t>właściwy czas</a:t>
            </a:r>
            <a:r>
              <a:rPr lang="pl-PL" dirty="0"/>
              <a:t>, </a:t>
            </a:r>
            <a:r>
              <a:rPr lang="pl-PL" b="1" dirty="0"/>
              <a:t>właściwa postać leku</a:t>
            </a:r>
            <a:r>
              <a:rPr lang="pl-PL" dirty="0"/>
              <a:t>, </a:t>
            </a:r>
            <a:r>
              <a:rPr lang="pl-PL" b="1" dirty="0"/>
              <a:t>właściwy pacjent</a:t>
            </a:r>
            <a:r>
              <a:rPr lang="pl-PL" dirty="0"/>
              <a:t> – konieczność sprawdzenia danych osobowych pacjenta).</a:t>
            </a:r>
          </a:p>
          <a:p>
            <a:pPr algn="just"/>
            <a:r>
              <a:rPr lang="pl-PL" dirty="0"/>
              <a:t>6.</a:t>
            </a:r>
            <a:r>
              <a:rPr lang="pl-PL" sz="800" dirty="0"/>
              <a:t>    </a:t>
            </a:r>
            <a:r>
              <a:rPr lang="pl-PL" dirty="0"/>
              <a:t>W sytuacji istniejących utrudnień połykania przez pacjenta – przygotowanie preparatu w postaci rozdrobnionej (za pomocą </a:t>
            </a:r>
            <a:r>
              <a:rPr lang="pl-PL" b="1" dirty="0"/>
              <a:t>moździerzy</a:t>
            </a:r>
            <a:r>
              <a:rPr lang="pl-PL" dirty="0"/>
              <a:t> do rozdrabniania leków).</a:t>
            </a:r>
          </a:p>
          <a:p>
            <a:pPr algn="just"/>
            <a:r>
              <a:rPr lang="pl-PL" dirty="0"/>
              <a:t>7.</a:t>
            </a:r>
            <a:r>
              <a:rPr lang="pl-PL" sz="800" dirty="0"/>
              <a:t>    </a:t>
            </a:r>
            <a:r>
              <a:rPr lang="pl-PL" dirty="0"/>
              <a:t>W sytuacji przygotowywania leków pacjentowi w systemie dziennej lub kilkudniowej dystrybucji – używanie stosownych kasetek (dokładne oznakowanie przygotowanych leków i instruowanie pacjenta w zakresie prawidłowości ich przyjmowania).</a:t>
            </a:r>
          </a:p>
          <a:p>
            <a:pPr algn="just"/>
            <a:r>
              <a:rPr lang="pl-PL" dirty="0"/>
              <a:t>8.</a:t>
            </a:r>
            <a:r>
              <a:rPr lang="pl-PL" sz="800" dirty="0"/>
              <a:t>    </a:t>
            </a:r>
            <a:r>
              <a:rPr lang="pl-PL" dirty="0"/>
              <a:t>Podanie pacjentowi medykamentu, zapewnienie możliwości jego popicia (tzw. płyny obojętne) oraz upewnienie się, że pacjent połknął leki.</a:t>
            </a:r>
          </a:p>
          <a:p>
            <a:pPr algn="just"/>
            <a:r>
              <a:rPr lang="pl-PL" dirty="0"/>
              <a:t>9.</a:t>
            </a:r>
            <a:r>
              <a:rPr lang="pl-PL" sz="800" dirty="0"/>
              <a:t>    </a:t>
            </a:r>
            <a:r>
              <a:rPr lang="pl-PL" dirty="0"/>
              <a:t>Obserwacja reakcji pacjenta na podane środki farmaceutyczne.</a:t>
            </a:r>
          </a:p>
          <a:p>
            <a:r>
              <a:rPr lang="pl-PL" dirty="0"/>
              <a:t>10.</a:t>
            </a:r>
            <a:r>
              <a:rPr lang="pl-PL" sz="800" dirty="0"/>
              <a:t>  </a:t>
            </a:r>
            <a:r>
              <a:rPr lang="pl-PL" dirty="0"/>
              <a:t>Udokumentowanie podanych leków.</a:t>
            </a:r>
          </a:p>
          <a:p>
            <a:endParaRPr lang="pl-PL" dirty="0"/>
          </a:p>
        </p:txBody>
      </p:sp>
    </p:spTree>
    <p:extLst>
      <p:ext uri="{BB962C8B-B14F-4D97-AF65-F5344CB8AC3E}">
        <p14:creationId xmlns:p14="http://schemas.microsoft.com/office/powerpoint/2010/main" val="2909614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TotalTime>
  <Words>2160</Words>
  <Application>Microsoft Office PowerPoint</Application>
  <PresentationFormat>Pokaz na ekranie (4:3)</PresentationFormat>
  <Paragraphs>122</Paragraphs>
  <Slides>15</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15</vt:i4>
      </vt:variant>
    </vt:vector>
  </HeadingPairs>
  <TitlesOfParts>
    <vt:vector size="23" baseType="lpstr">
      <vt:lpstr>Arial</vt:lpstr>
      <vt:lpstr>Calibri</vt:lpstr>
      <vt:lpstr>Franklin Gothic Book</vt:lpstr>
      <vt:lpstr>Perpetua</vt:lpstr>
      <vt:lpstr>Symbol</vt:lpstr>
      <vt:lpstr>Times New Roman</vt:lpstr>
      <vt:lpstr>Wingdings 2</vt:lpstr>
      <vt:lpstr>Kapitał</vt:lpstr>
      <vt:lpstr>Zabiegi lecznicze </vt:lpstr>
      <vt:lpstr>Prezentacja programu PowerPoint</vt:lpstr>
      <vt:lpstr>Zasady podawania leków Przed podaniem leku należy przestrzegać następujących czynności:</vt:lpstr>
      <vt:lpstr>Prezentacja programu PowerPoint</vt:lpstr>
      <vt:lpstr>Lek</vt:lpstr>
      <vt:lpstr>Podawanie leku nazywane jest farmakoterapią.</vt:lpstr>
      <vt:lpstr>Prezentacja programu PowerPoint</vt:lpstr>
      <vt:lpstr>Leki podajemy zgodnie z zasadami – algorytmem – standardem</vt:lpstr>
      <vt:lpstr>Podawanie doustne</vt:lpstr>
      <vt:lpstr>Podawanie leków do ucha</vt:lpstr>
      <vt:lpstr>Podawanie leków do oka </vt:lpstr>
      <vt:lpstr>Inhalacje </vt:lpstr>
      <vt:lpstr>Najprościej ujmując, poprzez inhalację (lub nebulizację) rozumiemy każdy proces dostarczania substancji (leczniczych) do drzewa oskrzelowego i pęcherzyków płucnych.</vt:lpstr>
      <vt:lpstr>Czynności:</vt:lpstr>
      <vt:lpstr>Podawanie leków przezskórnie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Zabiegi lecznicze</dc:title>
  <dc:creator>1kpzmot</dc:creator>
  <cp:lastModifiedBy>sekretariat2</cp:lastModifiedBy>
  <cp:revision>4</cp:revision>
  <dcterms:created xsi:type="dcterms:W3CDTF">2020-04-27T06:24:59Z</dcterms:created>
  <dcterms:modified xsi:type="dcterms:W3CDTF">2020-05-04T10:13:20Z</dcterms:modified>
</cp:coreProperties>
</file>