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4" r:id="rId9"/>
    <p:sldId id="265" r:id="rId10"/>
    <p:sldId id="266" r:id="rId11"/>
    <p:sldId id="267" r:id="rId12"/>
    <p:sldId id="263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p.pl/pacjent/choroby-ukladu-krazenia/objawy/175407,obrze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Rodzaje ćwiczeń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Rehabilitacja pacjenta</a:t>
            </a:r>
          </a:p>
        </p:txBody>
      </p:sp>
    </p:spTree>
    <p:extLst>
      <p:ext uri="{BB962C8B-B14F-4D97-AF65-F5344CB8AC3E}">
        <p14:creationId xmlns:p14="http://schemas.microsoft.com/office/powerpoint/2010/main" val="1088307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365760"/>
            <a:ext cx="7732340" cy="1191032"/>
          </a:xfrm>
        </p:spPr>
        <p:txBody>
          <a:bodyPr/>
          <a:lstStyle/>
          <a:p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>Najczęściej stosowane formy ćwiczeń rozciągających można podzielić na dwie grupy: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556792"/>
            <a:ext cx="7992888" cy="312368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pl-PL" sz="3200" dirty="0">
                <a:latin typeface="Arial" pitchFamily="34" charset="0"/>
                <a:cs typeface="Arial" pitchFamily="34" charset="0"/>
              </a:rPr>
              <a:t>statyczne (utrzymanie odpowiedniej pozycji, w której mięśnie są maksymalnie rozciągnięte),</a:t>
            </a:r>
          </a:p>
          <a:p>
            <a:pPr>
              <a:buFont typeface="Arial"/>
              <a:buChar char="•"/>
            </a:pPr>
            <a:r>
              <a:rPr lang="pl-PL" sz="3200" dirty="0">
                <a:latin typeface="Arial" pitchFamily="34" charset="0"/>
                <a:cs typeface="Arial" pitchFamily="34" charset="0"/>
              </a:rPr>
              <a:t>dynamiczne (efekt rozciągnięcia mięśni uzyskuje się poprzez wykonywanie ruchów czynnych).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3795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65760"/>
            <a:ext cx="7948364" cy="830992"/>
          </a:xfrm>
        </p:spPr>
        <p:txBody>
          <a:bodyPr/>
          <a:lstStyle/>
          <a:p>
            <a:r>
              <a:rPr lang="pl-PL" sz="3600" b="1" dirty="0"/>
              <a:t>Ćwiczenia bierne 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772816"/>
            <a:ext cx="8208912" cy="3672408"/>
          </a:xfrm>
        </p:spPr>
        <p:txBody>
          <a:bodyPr>
            <a:normAutofit/>
          </a:bodyPr>
          <a:lstStyle/>
          <a:p>
            <a:r>
              <a:rPr lang="pl-PL" sz="2800" dirty="0"/>
              <a:t>Ćwiczenia bierne, są to ćwiczenia, w których wywołanie ruchu u pacjenta następuje dzięki odpowiedniej pracy innej osoby (np. fizjoterapeuty) lub urządzenia poruszającego częścią ciała pacjenta.</a:t>
            </a:r>
          </a:p>
        </p:txBody>
      </p:sp>
    </p:spTree>
    <p:extLst>
      <p:ext uri="{BB962C8B-B14F-4D97-AF65-F5344CB8AC3E}">
        <p14:creationId xmlns:p14="http://schemas.microsoft.com/office/powerpoint/2010/main" val="3724025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4347821"/>
          </a:xfrm>
        </p:spPr>
        <p:txBody>
          <a:bodyPr>
            <a:noAutofit/>
          </a:bodyPr>
          <a:lstStyle/>
          <a:p>
            <a:r>
              <a:rPr lang="pl-PL" sz="2400" dirty="0"/>
              <a:t>Ćwiczenia te są niezbędne w przypadkach, gdy siła mięśniowa pacjenta nie pozwala na wykonanie samodzielnego ruchu w danym stawie, w stanach częściowego bądź całkowitego odnerwienia mięśni (np. w stanach po urazach rdzenia kręgowego, urazach ośrodkowego układu nerwowego lub nerwów obwodowych, powodujących porażenia lub niedowłady mięśni). Ćwiczenia bierne wykorzystuje się w początkowej fazie usprawniania pacjentów po długotrwałym okresie unieruchomienia stawu(-ów) (np. wynikającym ze stosowania opatrunku gipsowego) lub długotrwałego pozostawania w pozycji leżącej. Ćwiczenia te wykorzystuje się również jako terapię przeciwbólową.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7192"/>
            <a:ext cx="32670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985741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184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692156"/>
            <a:ext cx="8208912" cy="3888432"/>
          </a:xfrm>
        </p:spPr>
        <p:txBody>
          <a:bodyPr>
            <a:normAutofit lnSpcReduction="10000"/>
          </a:bodyPr>
          <a:lstStyle/>
          <a:p>
            <a:r>
              <a:rPr lang="pl-PL" sz="3200" dirty="0">
                <a:latin typeface="Arial" pitchFamily="34" charset="0"/>
                <a:cs typeface="Arial" pitchFamily="34" charset="0"/>
              </a:rPr>
              <a:t>Z zasady ćwiczenia bierne właściwe wykonuje się w bezbolesnym, w pełni akceptowanym przez pacjenta zakresie ruchu. W trakcie ćwiczeń powierzchnie stawowe są od siebie oddalone (trakcja), co powoduje zmniejszenie ucisku na </a:t>
            </a:r>
            <a:r>
              <a:rPr lang="pl-PL" sz="3200" dirty="0" err="1">
                <a:latin typeface="Arial" pitchFamily="34" charset="0"/>
                <a:cs typeface="Arial" pitchFamily="34" charset="0"/>
              </a:rPr>
              <a:t>nocyceptory</a:t>
            </a:r>
            <a:r>
              <a:rPr lang="pl-PL" sz="3200" dirty="0">
                <a:latin typeface="Arial" pitchFamily="34" charset="0"/>
                <a:cs typeface="Arial" pitchFamily="34" charset="0"/>
              </a:rPr>
              <a:t> (receptory bólowe) i minimalizuje ból.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13176"/>
            <a:ext cx="28670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80588"/>
            <a:ext cx="3312368" cy="215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18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660332" cy="975008"/>
          </a:xfrm>
        </p:spPr>
        <p:txBody>
          <a:bodyPr/>
          <a:lstStyle/>
          <a:p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>ćwiczenia czynne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00628"/>
            <a:ext cx="8424936" cy="3579849"/>
          </a:xfrm>
        </p:spPr>
        <p:txBody>
          <a:bodyPr/>
          <a:lstStyle/>
          <a:p>
            <a:r>
              <a:rPr lang="pl-PL" sz="3200" u="sng" dirty="0"/>
              <a:t>Ćwiczenia czynne </a:t>
            </a:r>
            <a:r>
              <a:rPr lang="pl-PL" sz="3200" dirty="0"/>
              <a:t>odnoszą się do samodzielnej kontroli napięcia mięśniowego przez pacjenta, które może powodować ruch w stawie lub też świadome napięcie mięśni z intencją ruchu bez jego wykonania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673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404664"/>
            <a:ext cx="8568952" cy="4275813"/>
          </a:xfrm>
        </p:spPr>
        <p:txBody>
          <a:bodyPr>
            <a:noAutofit/>
          </a:bodyPr>
          <a:lstStyle/>
          <a:p>
            <a:r>
              <a:rPr lang="pl-PL" sz="3200" dirty="0"/>
              <a:t>W wyniku prowadzonych ćwiczeń zwiększa się liczba kurczących się włókien mięśniowych, co przyczynia się do zwiększenia wydajności pracy pompy mięśniowej. Aktywna pompa mięśniowa zwiększa krążenie krwi, limfy i płynów tkankowych, przez co poprawia się odżywienie tkanek, a w przypadku odniesionego urazu przyspiesza gojenie uszkodzonych tkanek.</a:t>
            </a:r>
          </a:p>
        </p:txBody>
      </p:sp>
    </p:spTree>
    <p:extLst>
      <p:ext uri="{BB962C8B-B14F-4D97-AF65-F5344CB8AC3E}">
        <p14:creationId xmlns:p14="http://schemas.microsoft.com/office/powerpoint/2010/main" val="232094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65760"/>
            <a:ext cx="7804348" cy="975008"/>
          </a:xfrm>
        </p:spPr>
        <p:txBody>
          <a:bodyPr/>
          <a:lstStyle/>
          <a:p>
            <a:r>
              <a:rPr lang="pl-PL" dirty="0"/>
              <a:t>Wyróżnia się następujące rodzaje ćwiczeń czynnych: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00628"/>
            <a:ext cx="8020372" cy="3984556"/>
          </a:xfrm>
        </p:spPr>
        <p:txBody>
          <a:bodyPr/>
          <a:lstStyle/>
          <a:p>
            <a:endParaRPr lang="pl-PL" dirty="0"/>
          </a:p>
          <a:p>
            <a:pPr>
              <a:buFont typeface="Arial"/>
              <a:buChar char="•"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ćwiczenia czynne wolne</a:t>
            </a:r>
          </a:p>
          <a:p>
            <a:pPr>
              <a:buFont typeface="Arial"/>
              <a:buChar char="•"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ćwiczenia czynne z oporem</a:t>
            </a:r>
          </a:p>
          <a:p>
            <a:pPr>
              <a:buFont typeface="Arial"/>
              <a:buChar char="•"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ćwiczenia czynne w odciążeniu (ćwiczenia </a:t>
            </a:r>
            <a:r>
              <a:rPr lang="pl-PL" sz="1800" dirty="0" err="1">
                <a:latin typeface="Arial" pitchFamily="34" charset="0"/>
                <a:cs typeface="Arial" pitchFamily="34" charset="0"/>
              </a:rPr>
              <a:t>czynno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-bierne, ćwiczenia czynne wspomagane [prowadzone] i </a:t>
            </a:r>
            <a:r>
              <a:rPr lang="pl-PL" sz="1800" dirty="0" err="1">
                <a:latin typeface="Arial" pitchFamily="34" charset="0"/>
                <a:cs typeface="Arial" pitchFamily="34" charset="0"/>
              </a:rPr>
              <a:t>samowspomagane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Arial"/>
              <a:buChar char="•"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ćwiczenia czynne w odciążeniu z oporem</a:t>
            </a:r>
          </a:p>
          <a:p>
            <a:pPr>
              <a:buFont typeface="Arial"/>
              <a:buChar char="•"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ćwiczenia rozciągające</a:t>
            </a:r>
          </a:p>
          <a:p>
            <a:pPr>
              <a:buFont typeface="Arial"/>
              <a:buChar char="•"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ćwiczenia manipulacyjne</a:t>
            </a:r>
          </a:p>
          <a:p>
            <a:pPr>
              <a:buFont typeface="Arial"/>
              <a:buChar char="•"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ćwiczenia sensomotoryczne</a:t>
            </a:r>
          </a:p>
          <a:p>
            <a:pPr>
              <a:buFont typeface="Arial"/>
              <a:buChar char="•"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ćwiczenia izometryczne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7028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65760"/>
            <a:ext cx="8352928" cy="758984"/>
          </a:xfrm>
        </p:spPr>
        <p:txBody>
          <a:bodyPr/>
          <a:lstStyle/>
          <a:p>
            <a:r>
              <a:rPr lang="pl-PL" dirty="0"/>
              <a:t>Przeciwwskazaniami do ćwiczeń czynnych są: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00628"/>
            <a:ext cx="8280920" cy="4056564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konieczność bezwzględnego unieruchomienia części ciała,</a:t>
            </a:r>
          </a:p>
          <a:p>
            <a:pPr>
              <a:buFont typeface="Arial"/>
              <a:buChar char="•"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silne odczucia bólowe,</a:t>
            </a:r>
          </a:p>
          <a:p>
            <a:pPr>
              <a:buFont typeface="Arial"/>
              <a:buChar char="•"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ostre stany zapalne stawów i tkanek okołostawowych,</a:t>
            </a:r>
          </a:p>
          <a:p>
            <a:pPr>
              <a:buFont typeface="Arial"/>
              <a:buChar char="•"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pacjenci bezpośrednio po urazach lub operacjach,</a:t>
            </a:r>
          </a:p>
          <a:p>
            <a:pPr>
              <a:buFont typeface="Arial"/>
              <a:buChar char="•"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znacznego stopnia niewydolność krążeniowa i oddechowa,</a:t>
            </a:r>
          </a:p>
          <a:p>
            <a:pPr>
              <a:buFont typeface="Arial"/>
              <a:buChar char="•"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zapalenia zakrzepowe żył i zagrożenie zatorami,</a:t>
            </a:r>
          </a:p>
          <a:p>
            <a:pPr>
              <a:buFont typeface="Arial"/>
              <a:buChar char="•"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niestabilny lub ogólnie ciężki stan pacjenta.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5810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092380" cy="548640"/>
          </a:xfrm>
        </p:spPr>
        <p:txBody>
          <a:bodyPr/>
          <a:lstStyle/>
          <a:p>
            <a:r>
              <a:rPr lang="pl-PL" b="1" dirty="0"/>
              <a:t>Ćwiczenia izometryczne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836712"/>
            <a:ext cx="9001000" cy="3843765"/>
          </a:xfrm>
        </p:spPr>
        <p:txBody>
          <a:bodyPr>
            <a:noAutofit/>
          </a:bodyPr>
          <a:lstStyle/>
          <a:p>
            <a:r>
              <a:rPr lang="pl-PL" sz="2800" dirty="0"/>
              <a:t>Ćwiczenia izometryczne polegają na wykonywaniu skurczu mięśni, w którym zwiększa się napięcie tkanki mięśniowej, natomiast długość włókien mięśniowych pozostaje względnie stała (skurcz izometryczny).</a:t>
            </a:r>
          </a:p>
          <a:p>
            <a:r>
              <a:rPr lang="pl-PL" sz="2800" dirty="0"/>
              <a:t>W trakcie wykonywania ćwiczeń izometrycznych głównym zadaniem pacjenta jest napięcie wybranej grupy mięśniowej, bez zamiaru wykonania ruchu w stawie, do którego przyczepiają się ćwiczone mięśnie.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43848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260648"/>
            <a:ext cx="8496944" cy="3984556"/>
          </a:xfrm>
        </p:spPr>
        <p:txBody>
          <a:bodyPr>
            <a:noAutofit/>
          </a:bodyPr>
          <a:lstStyle/>
          <a:p>
            <a:r>
              <a:rPr lang="pl-PL" sz="2800" dirty="0">
                <a:latin typeface="Arial" pitchFamily="34" charset="0"/>
                <a:cs typeface="Arial" pitchFamily="34" charset="0"/>
              </a:rPr>
              <a:t>Naprzemienne napinanie i rozluźnianie mięśni przyczynia się do poprawy ukrwienia i pobudzenia metabolizmu, co skutkuje szybszą regeneracją uszkodzonych tkanek, a także przez wzmożenie pracy pompy mięśniowej przyczynia się do zmniejszania </a:t>
            </a:r>
            <a:r>
              <a:rPr lang="pl-PL" sz="2800" dirty="0">
                <a:latin typeface="Arial" pitchFamily="34" charset="0"/>
                <a:cs typeface="Arial" pitchFamily="34" charset="0"/>
                <a:hlinkClick r:id="rId2"/>
              </a:rPr>
              <a:t>obrzęków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 i zastojów płynów ustrojowych, nagromadzonych w wyniku procesu zapalnego.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37112"/>
            <a:ext cx="334837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59" y="4581128"/>
            <a:ext cx="3155345" cy="209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13842"/>
            <a:ext cx="16002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857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65760"/>
            <a:ext cx="7804348" cy="542960"/>
          </a:xfrm>
        </p:spPr>
        <p:txBody>
          <a:bodyPr/>
          <a:lstStyle/>
          <a:p>
            <a:r>
              <a:rPr lang="pl-PL" b="1" dirty="0"/>
              <a:t>Ćwiczenia sensomotoryczne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3771757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Arial" pitchFamily="34" charset="0"/>
                <a:cs typeface="Arial" pitchFamily="34" charset="0"/>
              </a:rPr>
              <a:t>Podstawą pracy z pacjentem jest stosowanie dużej liczby ćwiczeń równoważnych (utrzymywanie równowagi), wykonywanych w warunkach statycznych (utrzymywanie stabilnej pozycji ciała) lub dynamicznych (utrzymywanie stabilnej pozycji ciała w trakcie wykonywania ruchu lub wytrącenia z równowagi), w pozycjach niestabilnych (małe pole podparcia ciała, elastyczne podłoże w postaci mat lub dmuchanych poduszek, piłki). Małe pole podparcia uzyskuje się, wykonując ćwiczenia stojąc </a:t>
            </a:r>
            <a:r>
              <a:rPr lang="pl-PL" sz="2000" dirty="0" err="1">
                <a:latin typeface="Arial" pitchFamily="34" charset="0"/>
                <a:cs typeface="Arial" pitchFamily="34" charset="0"/>
              </a:rPr>
              <a:t>jednonóż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 lub w pozycji do pompek, opierając ciężar ciała na rękach lub przedramionach. Odpowiednio przenoszony ciężar ciała sprzyja zwiększeniu impulsacji z receptorów czucia głębokiego oraz stymuluje mechanizmy utrzymywania równowagi.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" y="4887939"/>
            <a:ext cx="368066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103" y="4623878"/>
            <a:ext cx="3472061" cy="206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386" y="4874929"/>
            <a:ext cx="2098750" cy="191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786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781488" cy="548640"/>
          </a:xfrm>
        </p:spPr>
        <p:txBody>
          <a:bodyPr/>
          <a:lstStyle/>
          <a:p>
            <a:r>
              <a:rPr lang="pl-PL" b="1" dirty="0"/>
              <a:t>Ćwiczenia rozciągające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4104456"/>
          </a:xfrm>
        </p:spPr>
        <p:txBody>
          <a:bodyPr/>
          <a:lstStyle/>
          <a:p>
            <a:pPr algn="just"/>
            <a:r>
              <a:rPr lang="pl-PL" sz="2000" dirty="0">
                <a:latin typeface="Arial" pitchFamily="34" charset="0"/>
                <a:cs typeface="Arial" pitchFamily="34" charset="0"/>
              </a:rPr>
              <a:t>Ćwiczenia rozciągające powodują mechaniczne zwiększenie długości i elastyczności przykurczonych tkanek okołostawowych, mięśni, ścięgien, torebek stawowych i więzadeł oraz blizn.</a:t>
            </a:r>
          </a:p>
          <a:p>
            <a:pPr algn="just"/>
            <a:r>
              <a:rPr lang="pl-PL" sz="2000" dirty="0">
                <a:latin typeface="Arial" pitchFamily="34" charset="0"/>
                <a:cs typeface="Arial" pitchFamily="34" charset="0"/>
              </a:rPr>
              <a:t>Pozwalają na zachowanie bądź poprawę elastyczności mięśni, które w wyniku długotrwałego unieruchomienia lub urazu uległy przykurczeniu (obkurczenie, skrócenie włókien mięśniowych).</a:t>
            </a:r>
          </a:p>
          <a:p>
            <a:pPr algn="just"/>
            <a:r>
              <a:rPr lang="pl-PL" sz="2000" dirty="0">
                <a:latin typeface="Arial" pitchFamily="34" charset="0"/>
                <a:cs typeface="Arial" pitchFamily="34" charset="0"/>
              </a:rPr>
              <a:t>Ćwiczenia tego typu są najczęściej związane z uprawianiem sportu, ale znajdują równie szerokie zastosowanie w fizjoterapii, gdzie odgrywają ważną rolę w przygotowaniu, przeprowadzeniu i zakończeniu ćwiczeń z pacjentem.</a:t>
            </a:r>
          </a:p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3460998" cy="173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70635"/>
            <a:ext cx="2448272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129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ąty">
  <a:themeElements>
    <a:clrScheme name="Kąt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Kąt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ą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</TotalTime>
  <Words>682</Words>
  <Application>Microsoft Office PowerPoint</Application>
  <PresentationFormat>Pokaz na ekranie (4:3)</PresentationFormat>
  <Paragraphs>40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Franklin Gothic Book</vt:lpstr>
      <vt:lpstr>Franklin Gothic Medium</vt:lpstr>
      <vt:lpstr>Wingdings</vt:lpstr>
      <vt:lpstr>Kąty</vt:lpstr>
      <vt:lpstr>Rodzaje ćwiczeń</vt:lpstr>
      <vt:lpstr>ćwiczenia czynne </vt:lpstr>
      <vt:lpstr>Prezentacja programu PowerPoint</vt:lpstr>
      <vt:lpstr>Wyróżnia się następujące rodzaje ćwiczeń czynnych:</vt:lpstr>
      <vt:lpstr>Przeciwwskazaniami do ćwiczeń czynnych są: </vt:lpstr>
      <vt:lpstr>Ćwiczenia izometryczne </vt:lpstr>
      <vt:lpstr>Prezentacja programu PowerPoint</vt:lpstr>
      <vt:lpstr>Ćwiczenia sensomotoryczne </vt:lpstr>
      <vt:lpstr>Ćwiczenia rozciągające </vt:lpstr>
      <vt:lpstr>Najczęściej stosowane formy ćwiczeń rozciągających można podzielić na dwie grupy: </vt:lpstr>
      <vt:lpstr>Ćwiczenia bierne 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Rodzaje ćwiczeń</dc:title>
  <dc:creator>1kpzmot</dc:creator>
  <cp:lastModifiedBy>sekretariat2</cp:lastModifiedBy>
  <cp:revision>3</cp:revision>
  <dcterms:created xsi:type="dcterms:W3CDTF">2020-04-27T08:56:23Z</dcterms:created>
  <dcterms:modified xsi:type="dcterms:W3CDTF">2020-05-04T10:08:43Z</dcterms:modified>
</cp:coreProperties>
</file>