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pl-PL"/>
              <a:t>Kliknij, aby edytować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5/4/2020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5/4/2020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pl-PL"/>
              <a:t>Kliknij, aby edytować styl</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5/4/2020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5/4/2020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pl-PL"/>
              <a:t>Kliknij, aby edytować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pl-PL"/>
              <a:t>Kliknij, aby edytować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5/4/2020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pl-PL"/>
              <a:t>Kliknij, aby edytować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5/4/2020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pl-PL"/>
              <a:t>Kliknij, aby edytować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5800" y="3132666"/>
            <a:ext cx="5311775" cy="308601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3132666"/>
            <a:ext cx="5334000" cy="308601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pl-PL"/>
              <a:t>Kliknij, aby edytować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5/4/2020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a:t>PROCES PIELĘGNOWANIA PACJENTA</a:t>
            </a:r>
          </a:p>
        </p:txBody>
      </p:sp>
      <p:sp>
        <p:nvSpPr>
          <p:cNvPr id="3" name="Podtytuł 2"/>
          <p:cNvSpPr>
            <a:spLocks noGrp="1"/>
          </p:cNvSpPr>
          <p:nvPr>
            <p:ph type="subTitle" idx="1"/>
          </p:nvPr>
        </p:nvSpPr>
        <p:spPr/>
        <p:txBody>
          <a:bodyPr/>
          <a:lstStyle/>
          <a:p>
            <a:r>
              <a:rPr lang="pl-PL"/>
              <a:t>ZUZANNA </a:t>
            </a:r>
            <a:r>
              <a:rPr lang="pl-PL" dirty="0"/>
              <a:t>KOZIELSKA</a:t>
            </a:r>
          </a:p>
        </p:txBody>
      </p:sp>
    </p:spTree>
    <p:extLst>
      <p:ext uri="{BB962C8B-B14F-4D97-AF65-F5344CB8AC3E}">
        <p14:creationId xmlns:p14="http://schemas.microsoft.com/office/powerpoint/2010/main" val="378293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PIELĘGNOWANIA</a:t>
            </a:r>
          </a:p>
        </p:txBody>
      </p:sp>
      <p:sp>
        <p:nvSpPr>
          <p:cNvPr id="3" name="Symbol zastępczy zawartości 2"/>
          <p:cNvSpPr>
            <a:spLocks noGrp="1"/>
          </p:cNvSpPr>
          <p:nvPr>
            <p:ph idx="1"/>
          </p:nvPr>
        </p:nvSpPr>
        <p:spPr/>
        <p:txBody>
          <a:bodyPr>
            <a:normAutofit fontScale="92500"/>
          </a:bodyPr>
          <a:lstStyle/>
          <a:p>
            <a:r>
              <a:rPr lang="pl-PL" sz="3600" dirty="0"/>
              <a:t>STANOWI DOKUMENTACJĘ, KTÓRĄ WYKORZYSTUJE SIĘ DO PRACY Z PACJENTEM/PODOPIECZNYM, MAJĄCY NA CELU ROZPOZNANIE PROBLEMÓW OPIEKUŃCZYCH LUB ZDROWOTNYCH I DĄŻĄCY DO ICH ROZWIĄZANIA ZA POMOCĄ DOSTĘPNYCH, ZNANYCH METOD</a:t>
            </a:r>
          </a:p>
          <a:p>
            <a:r>
              <a:rPr lang="pl-PL" sz="3600" dirty="0"/>
              <a:t>PROCES PIELĘGNOWANIA JEST PODSTAWOWYM NARZĘDZIEM W PRACY PIELĘGNIARSKIEJ</a:t>
            </a:r>
          </a:p>
        </p:txBody>
      </p:sp>
    </p:spTree>
    <p:extLst>
      <p:ext uri="{BB962C8B-B14F-4D97-AF65-F5344CB8AC3E}">
        <p14:creationId xmlns:p14="http://schemas.microsoft.com/office/powerpoint/2010/main" val="4223483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ETAPY PROCESU PIELĘGNOWANIA</a:t>
            </a:r>
          </a:p>
        </p:txBody>
      </p:sp>
      <p:sp>
        <p:nvSpPr>
          <p:cNvPr id="3" name="Symbol zastępczy zawartości 2"/>
          <p:cNvSpPr>
            <a:spLocks noGrp="1"/>
          </p:cNvSpPr>
          <p:nvPr>
            <p:ph idx="1"/>
          </p:nvPr>
        </p:nvSpPr>
        <p:spPr>
          <a:xfrm>
            <a:off x="685800" y="1778000"/>
            <a:ext cx="10820400" cy="4889500"/>
          </a:xfrm>
        </p:spPr>
        <p:txBody>
          <a:bodyPr>
            <a:normAutofit lnSpcReduction="10000"/>
          </a:bodyPr>
          <a:lstStyle/>
          <a:p>
            <a:r>
              <a:rPr lang="pl-PL" sz="2800" b="1" dirty="0"/>
              <a:t>ROZPOZNANIE SYTUACJI PACJENTA I JEGO ŚRODOWISKA POPRZEZ GROMADZENIE INORMACJI O PACJENCIE:</a:t>
            </a:r>
          </a:p>
          <a:p>
            <a:pPr marL="0" indent="0">
              <a:buNone/>
            </a:pPr>
            <a:r>
              <a:rPr lang="pl-PL" sz="2400" dirty="0"/>
              <a:t> - JEGO STANU BIOLOGICZNEGO </a:t>
            </a:r>
          </a:p>
          <a:p>
            <a:pPr marL="0" indent="0">
              <a:buNone/>
            </a:pPr>
            <a:r>
              <a:rPr lang="pl-PL" sz="2400" dirty="0"/>
              <a:t> - JEGO STANU PSYCHICZNEGO</a:t>
            </a:r>
          </a:p>
          <a:p>
            <a:pPr marL="0" indent="0">
              <a:buNone/>
            </a:pPr>
            <a:r>
              <a:rPr lang="pl-PL" sz="2400" dirty="0"/>
              <a:t> - STANU SOCJOEKONOMICZNEGO (PRACA, NAŁOGI, MIESZKANIE)</a:t>
            </a:r>
          </a:p>
          <a:p>
            <a:pPr marL="0" indent="0">
              <a:buNone/>
            </a:pPr>
            <a:r>
              <a:rPr lang="pl-PL" sz="2400" dirty="0"/>
              <a:t> - STANU DUCHOWEGO (WIARA, RELIGIA)</a:t>
            </a:r>
          </a:p>
          <a:p>
            <a:r>
              <a:rPr lang="pl-PL" sz="2400" dirty="0"/>
              <a:t>Dane powinny być zebrane możliwie jak najszybciej po objęciu pacjenta opieką. Źródłem danych jest pacjent, jego najbliżsi, informacje innych członków zespołu terapeutycznego. Do zebrania informacji wykorzystuje się wywiad pielęgniarski, obserwację pacjenta, analizę dokumentacji medycznej, pomiary (RR, tętno, ilość oddechów, temperatura, masa ciała, obwody, stężenie glukozy we krwi)</a:t>
            </a:r>
          </a:p>
          <a:p>
            <a:pPr marL="0" indent="0">
              <a:buNone/>
            </a:pPr>
            <a:endParaRPr lang="pl-PL" dirty="0"/>
          </a:p>
        </p:txBody>
      </p:sp>
    </p:spTree>
    <p:extLst>
      <p:ext uri="{BB962C8B-B14F-4D97-AF65-F5344CB8AC3E}">
        <p14:creationId xmlns:p14="http://schemas.microsoft.com/office/powerpoint/2010/main" val="1940634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ETAPY PROCESU PIELĘGNOWANIA</a:t>
            </a:r>
          </a:p>
        </p:txBody>
      </p:sp>
      <p:sp>
        <p:nvSpPr>
          <p:cNvPr id="3" name="Symbol zastępczy zawartości 2"/>
          <p:cNvSpPr>
            <a:spLocks noGrp="1"/>
          </p:cNvSpPr>
          <p:nvPr>
            <p:ph idx="1"/>
          </p:nvPr>
        </p:nvSpPr>
        <p:spPr/>
        <p:txBody>
          <a:bodyPr>
            <a:normAutofit/>
          </a:bodyPr>
          <a:lstStyle/>
          <a:p>
            <a:r>
              <a:rPr lang="pl-PL" sz="2800" b="1" dirty="0"/>
              <a:t>DIAGNOZA PIELĘGNIARSKA</a:t>
            </a:r>
          </a:p>
          <a:p>
            <a:pPr marL="0" indent="0">
              <a:buNone/>
            </a:pPr>
            <a:r>
              <a:rPr lang="pl-PL" sz="2400" dirty="0"/>
              <a:t>STANOWI EFEKT ANALIZY ZEBRANYCH DANYCH O PACJENCIE W PIERWSZYM ETAPIE. SĄ TO AKTUALNE LUB MOGĄCE WYSTĄPIĆ PROBLEMY, DO KTÓRYCH ROZWIĄZANIA UPRAWNIONA JEST PIELĘGNIARKA </a:t>
            </a:r>
          </a:p>
          <a:p>
            <a:pPr marL="0" indent="0">
              <a:buNone/>
            </a:pPr>
            <a:r>
              <a:rPr lang="pl-PL" sz="2400" dirty="0"/>
              <a:t>WYRÓŻNIAMY 3 TYPY DIAGNOZ:</a:t>
            </a:r>
          </a:p>
          <a:p>
            <a:pPr marL="457200" indent="-457200">
              <a:buAutoNum type="arabicPeriod"/>
            </a:pPr>
            <a:r>
              <a:rPr lang="pl-PL" sz="2400" dirty="0"/>
              <a:t>AKTUALNA (PROBLEM WYSTĘPUJE)</a:t>
            </a:r>
          </a:p>
          <a:p>
            <a:pPr marL="457200" indent="-457200">
              <a:buAutoNum type="arabicPeriod"/>
            </a:pPr>
            <a:r>
              <a:rPr lang="pl-PL" sz="2400" dirty="0"/>
              <a:t>POTENCJALNA (ISTNIEJE RYZYKO WYSTĄPIENIA PROBLEMU)</a:t>
            </a:r>
          </a:p>
          <a:p>
            <a:pPr marL="457200" indent="-457200">
              <a:buAutoNum type="arabicPeriod"/>
            </a:pPr>
            <a:r>
              <a:rPr lang="pl-PL" sz="2400" dirty="0"/>
              <a:t>MOŻLIWA (PROBLEM PRAWDOPODOBNIE WYSTĘPUJE</a:t>
            </a:r>
          </a:p>
        </p:txBody>
      </p:sp>
    </p:spTree>
    <p:extLst>
      <p:ext uri="{BB962C8B-B14F-4D97-AF65-F5344CB8AC3E}">
        <p14:creationId xmlns:p14="http://schemas.microsoft.com/office/powerpoint/2010/main" val="4110213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ETAPY PROCESU PIELĘGNOWANIA</a:t>
            </a:r>
          </a:p>
        </p:txBody>
      </p:sp>
      <p:sp>
        <p:nvSpPr>
          <p:cNvPr id="3" name="Symbol zastępczy zawartości 2"/>
          <p:cNvSpPr>
            <a:spLocks noGrp="1"/>
          </p:cNvSpPr>
          <p:nvPr>
            <p:ph idx="1"/>
          </p:nvPr>
        </p:nvSpPr>
        <p:spPr>
          <a:xfrm>
            <a:off x="685800" y="2194560"/>
            <a:ext cx="10820400" cy="4142740"/>
          </a:xfrm>
        </p:spPr>
        <p:txBody>
          <a:bodyPr>
            <a:normAutofit lnSpcReduction="10000"/>
          </a:bodyPr>
          <a:lstStyle/>
          <a:p>
            <a:r>
              <a:rPr lang="pl-PL" sz="2800" b="1" dirty="0"/>
              <a:t>OKREŚLENIE CELÓW, PLANOWANIE OPIEKI, REALIZACJA</a:t>
            </a:r>
          </a:p>
          <a:p>
            <a:pPr marL="457200" indent="-457200">
              <a:buAutoNum type="arabicPeriod"/>
            </a:pPr>
            <a:r>
              <a:rPr lang="pl-PL" sz="2400" dirty="0"/>
              <a:t>CEL – POWINNIEN BYĆ REALNY DO OSIĄGNIĘCIA I PRECYZYJNIE OKREŚLONY;NALEŻY UWZGLĘDNIĆ TAKŻE CZAS JEGO REALIZACJI</a:t>
            </a:r>
          </a:p>
          <a:p>
            <a:pPr marL="457200" indent="-457200">
              <a:buAutoNum type="arabicPeriod"/>
            </a:pPr>
            <a:r>
              <a:rPr lang="pl-PL" sz="2400" dirty="0"/>
              <a:t>PLAN DZIAŁANIA – POWINNIEN ZAWIERAĆ KONKRETNE ZADANIA DO ZREALIZOWANIA (CZYNNOŚCI, KTÓRE BĘDĄ WYKONYWANE)</a:t>
            </a:r>
          </a:p>
          <a:p>
            <a:pPr marL="457200" indent="-457200">
              <a:buAutoNum type="arabicPeriod"/>
            </a:pPr>
            <a:r>
              <a:rPr lang="pl-PL" sz="2400" dirty="0"/>
              <a:t>REALIZACJA – W TYM ETAPIE ZAWIERA SIĘ INFORMACJE NA TEMAT WYKONANYCH ZADAŃ (PRZEZ ZESPÓŁ PIELĘGNIARSKI, OPIEKUNÓW MEDYCZNYCH, REHABILITANTÓW I INNYCH OSÓB STANOWIĄCYCH ZESPÓŁ LECZNICZY. W TYM PUNKCIE WPISUJEMY RÓWNIEŻ RÓŻNE WYNIKI PACJENTA, NA PRZYKŁAD TEMPERATURĘ CIAŁA, PRZYJĘCIE LEKÓW)</a:t>
            </a:r>
          </a:p>
        </p:txBody>
      </p:sp>
    </p:spTree>
    <p:extLst>
      <p:ext uri="{BB962C8B-B14F-4D97-AF65-F5344CB8AC3E}">
        <p14:creationId xmlns:p14="http://schemas.microsoft.com/office/powerpoint/2010/main" val="820570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ETAPY PROCESU PIELĘGNOWANIA</a:t>
            </a:r>
          </a:p>
        </p:txBody>
      </p:sp>
      <p:sp>
        <p:nvSpPr>
          <p:cNvPr id="3" name="Symbol zastępczy zawartości 2"/>
          <p:cNvSpPr>
            <a:spLocks noGrp="1"/>
          </p:cNvSpPr>
          <p:nvPr>
            <p:ph idx="1"/>
          </p:nvPr>
        </p:nvSpPr>
        <p:spPr/>
        <p:txBody>
          <a:bodyPr/>
          <a:lstStyle/>
          <a:p>
            <a:r>
              <a:rPr lang="pl-PL" sz="2800" b="1" dirty="0"/>
              <a:t>OCENA, WYNIK</a:t>
            </a:r>
          </a:p>
          <a:p>
            <a:pPr marL="0" indent="0">
              <a:buNone/>
            </a:pPr>
            <a:r>
              <a:rPr lang="pl-PL" dirty="0"/>
              <a:t>PROCES PIELĘGNOWANIA POWINIEN ZAWIERAĆ OCENĘ I SKUTKI, JAKIE PRZYNIOSŁY PODJĘTE DZIAŁANIA</a:t>
            </a:r>
          </a:p>
        </p:txBody>
      </p:sp>
    </p:spTree>
    <p:extLst>
      <p:ext uri="{BB962C8B-B14F-4D97-AF65-F5344CB8AC3E}">
        <p14:creationId xmlns:p14="http://schemas.microsoft.com/office/powerpoint/2010/main" val="3751412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PRZYKŁAD PROCESU PIELĘGNOWANIA</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812465372"/>
              </p:ext>
            </p:extLst>
          </p:nvPr>
        </p:nvGraphicFramePr>
        <p:xfrm>
          <a:off x="190500" y="2193925"/>
          <a:ext cx="11874501" cy="3479800"/>
        </p:xfrm>
        <a:graphic>
          <a:graphicData uri="http://schemas.openxmlformats.org/drawingml/2006/table">
            <a:tbl>
              <a:tblPr firstRow="1" bandRow="1">
                <a:tableStyleId>{5C22544A-7EE6-4342-B048-85BDC9FD1C3A}</a:tableStyleId>
              </a:tblPr>
              <a:tblGrid>
                <a:gridCol w="1181100">
                  <a:extLst>
                    <a:ext uri="{9D8B030D-6E8A-4147-A177-3AD203B41FA5}">
                      <a16:colId xmlns:a16="http://schemas.microsoft.com/office/drawing/2014/main" val="20000"/>
                    </a:ext>
                  </a:extLst>
                </a:gridCol>
                <a:gridCol w="2298700">
                  <a:extLst>
                    <a:ext uri="{9D8B030D-6E8A-4147-A177-3AD203B41FA5}">
                      <a16:colId xmlns:a16="http://schemas.microsoft.com/office/drawing/2014/main" val="20001"/>
                    </a:ext>
                  </a:extLst>
                </a:gridCol>
                <a:gridCol w="2146300">
                  <a:extLst>
                    <a:ext uri="{9D8B030D-6E8A-4147-A177-3AD203B41FA5}">
                      <a16:colId xmlns:a16="http://schemas.microsoft.com/office/drawing/2014/main" val="20002"/>
                    </a:ext>
                  </a:extLst>
                </a:gridCol>
                <a:gridCol w="2568979">
                  <a:extLst>
                    <a:ext uri="{9D8B030D-6E8A-4147-A177-3AD203B41FA5}">
                      <a16:colId xmlns:a16="http://schemas.microsoft.com/office/drawing/2014/main" val="20003"/>
                    </a:ext>
                  </a:extLst>
                </a:gridCol>
                <a:gridCol w="2104621">
                  <a:extLst>
                    <a:ext uri="{9D8B030D-6E8A-4147-A177-3AD203B41FA5}">
                      <a16:colId xmlns:a16="http://schemas.microsoft.com/office/drawing/2014/main" val="20004"/>
                    </a:ext>
                  </a:extLst>
                </a:gridCol>
                <a:gridCol w="1574801">
                  <a:extLst>
                    <a:ext uri="{9D8B030D-6E8A-4147-A177-3AD203B41FA5}">
                      <a16:colId xmlns:a16="http://schemas.microsoft.com/office/drawing/2014/main" val="20005"/>
                    </a:ext>
                  </a:extLst>
                </a:gridCol>
              </a:tblGrid>
              <a:tr h="370840">
                <a:tc>
                  <a:txBody>
                    <a:bodyPr/>
                    <a:lstStyle/>
                    <a:p>
                      <a:r>
                        <a:rPr lang="pl-PL" dirty="0"/>
                        <a:t>DATA</a:t>
                      </a:r>
                    </a:p>
                  </a:txBody>
                  <a:tcPr/>
                </a:tc>
                <a:tc>
                  <a:txBody>
                    <a:bodyPr/>
                    <a:lstStyle/>
                    <a:p>
                      <a:r>
                        <a:rPr lang="pl-PL" dirty="0"/>
                        <a:t>DIAGNOZA STANU</a:t>
                      </a:r>
                    </a:p>
                  </a:txBody>
                  <a:tcPr/>
                </a:tc>
                <a:tc>
                  <a:txBody>
                    <a:bodyPr/>
                    <a:lstStyle/>
                    <a:p>
                      <a:r>
                        <a:rPr lang="pl-PL" dirty="0"/>
                        <a:t>CEL</a:t>
                      </a:r>
                    </a:p>
                  </a:txBody>
                  <a:tcPr/>
                </a:tc>
                <a:tc>
                  <a:txBody>
                    <a:bodyPr/>
                    <a:lstStyle/>
                    <a:p>
                      <a:r>
                        <a:rPr lang="pl-PL" dirty="0"/>
                        <a:t>PLAN</a:t>
                      </a:r>
                      <a:r>
                        <a:rPr lang="pl-PL" baseline="0" dirty="0"/>
                        <a:t> DZIAŁANIA</a:t>
                      </a:r>
                      <a:endParaRPr lang="pl-PL" dirty="0"/>
                    </a:p>
                  </a:txBody>
                  <a:tcPr/>
                </a:tc>
                <a:tc>
                  <a:txBody>
                    <a:bodyPr/>
                    <a:lstStyle/>
                    <a:p>
                      <a:r>
                        <a:rPr lang="pl-PL" dirty="0"/>
                        <a:t>REALIZACJA</a:t>
                      </a:r>
                    </a:p>
                  </a:txBody>
                  <a:tcPr/>
                </a:tc>
                <a:tc>
                  <a:txBody>
                    <a:bodyPr/>
                    <a:lstStyle/>
                    <a:p>
                      <a:r>
                        <a:rPr lang="pl-PL" dirty="0"/>
                        <a:t>OCENA</a:t>
                      </a:r>
                    </a:p>
                  </a:txBody>
                  <a:tcPr/>
                </a:tc>
                <a:extLst>
                  <a:ext uri="{0D108BD9-81ED-4DB2-BD59-A6C34878D82A}">
                    <a16:rowId xmlns:a16="http://schemas.microsoft.com/office/drawing/2014/main" val="10000"/>
                  </a:ext>
                </a:extLst>
              </a:tr>
              <a:tr h="370840">
                <a:tc>
                  <a:txBody>
                    <a:bodyPr/>
                    <a:lstStyle/>
                    <a:p>
                      <a:r>
                        <a:rPr lang="pl-PL" dirty="0"/>
                        <a:t>25/05/19</a:t>
                      </a:r>
                    </a:p>
                  </a:txBody>
                  <a:tcPr/>
                </a:tc>
                <a:tc>
                  <a:txBody>
                    <a:bodyPr/>
                    <a:lstStyle/>
                    <a:p>
                      <a:r>
                        <a:rPr lang="pl-PL" dirty="0"/>
                        <a:t>NIEMOŻNOŚĆ</a:t>
                      </a:r>
                      <a:r>
                        <a:rPr lang="pl-PL" baseline="0" dirty="0"/>
                        <a:t> ODDANIA MOCZU PRZEZ PODOPIECZNEGO Z POWODU BRAKU POCZUCIA INTYMNOŚCI</a:t>
                      </a:r>
                      <a:endParaRPr lang="pl-PL" dirty="0"/>
                    </a:p>
                  </a:txBody>
                  <a:tcPr/>
                </a:tc>
                <a:tc>
                  <a:txBody>
                    <a:bodyPr/>
                    <a:lstStyle/>
                    <a:p>
                      <a:r>
                        <a:rPr lang="pl-PL" dirty="0"/>
                        <a:t>ZAPEWNIENIE PODOPIECZNEMU INTYMNOŚCI PODCZAS ODDAWANIA MOCZU</a:t>
                      </a:r>
                    </a:p>
                  </a:txBody>
                  <a:tcPr/>
                </a:tc>
                <a:tc>
                  <a:txBody>
                    <a:bodyPr/>
                    <a:lstStyle/>
                    <a:p>
                      <a:pPr marL="285750" indent="-285750">
                        <a:buFont typeface="Arial" panose="020B0604020202020204" pitchFamily="34" charset="0"/>
                        <a:buChar char="•"/>
                      </a:pPr>
                      <a:r>
                        <a:rPr lang="pl-PL" dirty="0"/>
                        <a:t>POSTAWIENIE KOTARY,</a:t>
                      </a:r>
                      <a:r>
                        <a:rPr lang="pl-PL" baseline="0" dirty="0"/>
                        <a:t> OBOK ŁÓŻKA PODOPIECZNEGO, KTÓRA DAJE POCZUCIE INTYMNOŚCI</a:t>
                      </a:r>
                    </a:p>
                    <a:p>
                      <a:pPr marL="285750" indent="-285750">
                        <a:buFont typeface="Arial" panose="020B0604020202020204" pitchFamily="34" charset="0"/>
                        <a:buChar char="•"/>
                      </a:pPr>
                      <a:r>
                        <a:rPr lang="pl-PL" baseline="0" dirty="0"/>
                        <a:t>WYPROSZENIE GOŚCI Z SALI, NA KTÓREJ PRZEBYWA PODOPIECZNY</a:t>
                      </a:r>
                      <a:endParaRPr lang="pl-PL" dirty="0"/>
                    </a:p>
                  </a:txBody>
                  <a:tcPr/>
                </a:tc>
                <a:tc>
                  <a:txBody>
                    <a:bodyPr/>
                    <a:lstStyle/>
                    <a:p>
                      <a:pPr marL="285750" indent="-285750">
                        <a:buFont typeface="Arial" panose="020B0604020202020204" pitchFamily="34" charset="0"/>
                        <a:buChar char="•"/>
                      </a:pPr>
                      <a:r>
                        <a:rPr lang="pl-PL" dirty="0"/>
                        <a:t>PRZYNIESIENIE I USTAWIENIE KOTARY ZAPEWNIAJĄCEJ POCZUCIE INTYMNOŚCI</a:t>
                      </a:r>
                    </a:p>
                    <a:p>
                      <a:pPr marL="285750" indent="-285750">
                        <a:buFont typeface="Arial" panose="020B0604020202020204" pitchFamily="34" charset="0"/>
                        <a:buChar char="•"/>
                      </a:pPr>
                      <a:r>
                        <a:rPr lang="pl-PL" dirty="0"/>
                        <a:t>POPROSZENIE GOŚCI O OPUSZCZENIE SALI </a:t>
                      </a:r>
                    </a:p>
                  </a:txBody>
                  <a:tcPr/>
                </a:tc>
                <a:tc>
                  <a:txBody>
                    <a:bodyPr/>
                    <a:lstStyle/>
                    <a:p>
                      <a:r>
                        <a:rPr lang="pl-PL" dirty="0"/>
                        <a:t>PACJENT</a:t>
                      </a:r>
                      <a:r>
                        <a:rPr lang="pl-PL" baseline="0" dirty="0"/>
                        <a:t> ODDAŁ MOCZ – CEL ZREALIZOWANO W CAŁOŚCI</a:t>
                      </a:r>
                      <a:endParaRPr lang="pl-PL"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10180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marL="0" indent="0" algn="ctr">
              <a:buNone/>
            </a:pPr>
            <a:r>
              <a:rPr lang="pl-PL" sz="4800" dirty="0">
                <a:solidFill>
                  <a:srgbClr val="FF0000"/>
                </a:solidFill>
              </a:rPr>
              <a:t>DZIĘKUJĘ ZA UWAGĘ</a:t>
            </a:r>
          </a:p>
        </p:txBody>
      </p:sp>
    </p:spTree>
    <p:extLst>
      <p:ext uri="{BB962C8B-B14F-4D97-AF65-F5344CB8AC3E}">
        <p14:creationId xmlns:p14="http://schemas.microsoft.com/office/powerpoint/2010/main" val="2513421322"/>
      </p:ext>
    </p:extLst>
  </p:cSld>
  <p:clrMapOvr>
    <a:masterClrMapping/>
  </p:clrMapOvr>
</p:sld>
</file>

<file path=ppt/theme/theme1.xml><?xml version="1.0" encoding="utf-8"?>
<a:theme xmlns:a="http://schemas.openxmlformats.org/drawingml/2006/main" name="Para">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Para</Template>
  <TotalTime>62</TotalTime>
  <Words>383</Words>
  <Application>Microsoft Office PowerPoint</Application>
  <PresentationFormat>Panoramiczny</PresentationFormat>
  <Paragraphs>43</Paragraphs>
  <Slides>8</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8</vt:i4>
      </vt:variant>
    </vt:vector>
  </HeadingPairs>
  <TitlesOfParts>
    <vt:vector size="11" baseType="lpstr">
      <vt:lpstr>Arial</vt:lpstr>
      <vt:lpstr>Century Gothic</vt:lpstr>
      <vt:lpstr>Para</vt:lpstr>
      <vt:lpstr>PROCES PIELĘGNOWANIA PACJENTA</vt:lpstr>
      <vt:lpstr>PROCES PIELĘGNOWANIA</vt:lpstr>
      <vt:lpstr>ETAPY PROCESU PIELĘGNOWANIA</vt:lpstr>
      <vt:lpstr>ETAPY PROCESU PIELĘGNOWANIA</vt:lpstr>
      <vt:lpstr>ETAPY PROCESU PIELĘGNOWANIA</vt:lpstr>
      <vt:lpstr>ETAPY PROCESU PIELĘGNOWANIA</vt:lpstr>
      <vt:lpstr>PRZYKŁAD PROCESU PIELĘGNOWANIA</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PIELĘGNOWANIA PACJENTA</dc:title>
  <dc:creator>Zuzanna Filinowicz</dc:creator>
  <cp:lastModifiedBy>sekretariat2</cp:lastModifiedBy>
  <cp:revision>9</cp:revision>
  <dcterms:created xsi:type="dcterms:W3CDTF">2019-05-27T16:54:08Z</dcterms:created>
  <dcterms:modified xsi:type="dcterms:W3CDTF">2020-05-04T15:57:38Z</dcterms:modified>
</cp:coreProperties>
</file>