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3" r:id="rId3"/>
    <p:sldId id="275" r:id="rId4"/>
    <p:sldId id="276" r:id="rId5"/>
    <p:sldId id="277" r:id="rId6"/>
    <p:sldId id="278" r:id="rId7"/>
    <p:sldId id="279" r:id="rId8"/>
    <p:sldId id="257" r:id="rId9"/>
    <p:sldId id="272" r:id="rId10"/>
    <p:sldId id="271"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4" r:id="rId24"/>
    <p:sldId id="270" r:id="rId25"/>
    <p:sldId id="280" r:id="rId26"/>
    <p:sldId id="282" r:id="rId2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35F0CE0-AAA7-4948-8969-7EF3E5AFBE4B}" type="datetimeFigureOut">
              <a:rPr lang="pl-PL" smtClean="0"/>
              <a:t>28.04.2020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1813170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5F0CE0-AAA7-4948-8969-7EF3E5AFBE4B}" type="datetimeFigureOut">
              <a:rPr lang="pl-PL" smtClean="0"/>
              <a:t>28.04.2020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2548304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5F0CE0-AAA7-4948-8969-7EF3E5AFBE4B}" type="datetimeFigureOut">
              <a:rPr lang="pl-PL" smtClean="0"/>
              <a:t>28.04.2020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264986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5F0CE0-AAA7-4948-8969-7EF3E5AFBE4B}" type="datetimeFigureOut">
              <a:rPr lang="pl-PL" smtClean="0"/>
              <a:t>28.04.2020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106841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735F0CE0-AAA7-4948-8969-7EF3E5AFBE4B}" type="datetimeFigureOut">
              <a:rPr lang="pl-PL" smtClean="0"/>
              <a:t>28.04.2020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332864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735F0CE0-AAA7-4948-8969-7EF3E5AFBE4B}" type="datetimeFigureOut">
              <a:rPr lang="pl-PL" smtClean="0"/>
              <a:t>28.04.2020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46622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735F0CE0-AAA7-4948-8969-7EF3E5AFBE4B}" type="datetimeFigureOut">
              <a:rPr lang="pl-PL" smtClean="0"/>
              <a:t>28.04.2020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291878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735F0CE0-AAA7-4948-8969-7EF3E5AFBE4B}" type="datetimeFigureOut">
              <a:rPr lang="pl-PL" smtClean="0"/>
              <a:t>28.04.2020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354906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35F0CE0-AAA7-4948-8969-7EF3E5AFBE4B}" type="datetimeFigureOut">
              <a:rPr lang="pl-PL" smtClean="0"/>
              <a:t>28.04.2020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403538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735F0CE0-AAA7-4948-8969-7EF3E5AFBE4B}" type="datetimeFigureOut">
              <a:rPr lang="pl-PL" smtClean="0"/>
              <a:t>28.04.2020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246298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735F0CE0-AAA7-4948-8969-7EF3E5AFBE4B}" type="datetimeFigureOut">
              <a:rPr lang="pl-PL" smtClean="0"/>
              <a:t>28.04.2020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E034BB4-25E5-4B9C-AE4D-68FC839EEDE3}" type="slidenum">
              <a:rPr lang="pl-PL" smtClean="0"/>
              <a:t>‹#›</a:t>
            </a:fld>
            <a:endParaRPr lang="pl-PL"/>
          </a:p>
        </p:txBody>
      </p:sp>
    </p:spTree>
    <p:extLst>
      <p:ext uri="{BB962C8B-B14F-4D97-AF65-F5344CB8AC3E}">
        <p14:creationId xmlns:p14="http://schemas.microsoft.com/office/powerpoint/2010/main" val="354072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F0CE0-AAA7-4948-8969-7EF3E5AFBE4B}" type="datetimeFigureOut">
              <a:rPr lang="pl-PL" smtClean="0"/>
              <a:t>28.04.2020</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34BB4-25E5-4B9C-AE4D-68FC839EEDE3}" type="slidenum">
              <a:rPr lang="pl-PL" smtClean="0"/>
              <a:t>‹#›</a:t>
            </a:fld>
            <a:endParaRPr lang="pl-PL"/>
          </a:p>
        </p:txBody>
      </p:sp>
    </p:spTree>
    <p:extLst>
      <p:ext uri="{BB962C8B-B14F-4D97-AF65-F5344CB8AC3E}">
        <p14:creationId xmlns:p14="http://schemas.microsoft.com/office/powerpoint/2010/main" val="328477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l.gofin.pl/ustawa-z-dnia-13101998-r-o-systemie-ubezpieczen-spolecznych,ube5nds40,1.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56754"/>
            <a:ext cx="10696302" cy="2286000"/>
          </a:xfrm>
        </p:spPr>
        <p:txBody>
          <a:bodyPr>
            <a:normAutofit/>
          </a:bodyPr>
          <a:lstStyle/>
          <a:p>
            <a:pPr algn="ctr"/>
            <a:r>
              <a:rPr lang="pl-PL" sz="4800" b="1" dirty="0"/>
              <a:t>PRACOWNIA PRACY BIUROWEJ </a:t>
            </a:r>
            <a:br>
              <a:rPr lang="pl-PL" sz="4800" b="1" dirty="0"/>
            </a:br>
            <a:r>
              <a:rPr lang="pl-PL" sz="4800" b="1" dirty="0">
                <a:solidFill>
                  <a:srgbClr val="00B050"/>
                </a:solidFill>
              </a:rPr>
              <a:t>SEMESTR II</a:t>
            </a:r>
          </a:p>
        </p:txBody>
      </p:sp>
      <p:sp>
        <p:nvSpPr>
          <p:cNvPr id="5" name="pole tekstowe 4"/>
          <p:cNvSpPr txBox="1"/>
          <p:nvPr/>
        </p:nvSpPr>
        <p:spPr>
          <a:xfrm>
            <a:off x="7798525" y="5418801"/>
            <a:ext cx="3735977" cy="523220"/>
          </a:xfrm>
          <a:prstGeom prst="rect">
            <a:avLst/>
          </a:prstGeom>
          <a:noFill/>
        </p:spPr>
        <p:txBody>
          <a:bodyPr wrap="square" rtlCol="0">
            <a:spAutoFit/>
          </a:bodyPr>
          <a:lstStyle/>
          <a:p>
            <a:r>
              <a:rPr lang="pl-PL" sz="2800" dirty="0"/>
              <a:t>mgr inż. Kamil Sawczuk</a:t>
            </a:r>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3104" y="2973977"/>
            <a:ext cx="5114935" cy="2825931"/>
          </a:xfrm>
          <a:prstGeom prst="rect">
            <a:avLst/>
          </a:prstGeom>
        </p:spPr>
      </p:pic>
    </p:spTree>
    <p:extLst>
      <p:ext uri="{BB962C8B-B14F-4D97-AF65-F5344CB8AC3E}">
        <p14:creationId xmlns:p14="http://schemas.microsoft.com/office/powerpoint/2010/main" val="1500025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757646"/>
            <a:ext cx="10515600" cy="5419317"/>
          </a:xfrm>
        </p:spPr>
        <p:txBody>
          <a:bodyPr/>
          <a:lstStyle/>
          <a:p>
            <a:pPr marL="0" indent="0">
              <a:buNone/>
            </a:pPr>
            <a:r>
              <a:rPr lang="pl-PL" sz="3200" b="1" dirty="0"/>
              <a:t>Ubezpieczenia społeczne obejmują:</a:t>
            </a:r>
          </a:p>
          <a:p>
            <a:pPr marL="0" indent="0">
              <a:buNone/>
            </a:pPr>
            <a:r>
              <a:rPr lang="pl-PL" dirty="0"/>
              <a:t>1) ubezpieczenie emerytalne;</a:t>
            </a:r>
          </a:p>
          <a:p>
            <a:pPr marL="0" indent="0">
              <a:buNone/>
            </a:pPr>
            <a:r>
              <a:rPr lang="pl-PL" dirty="0"/>
              <a:t>2) ubezpieczenia rentowe;</a:t>
            </a:r>
          </a:p>
          <a:p>
            <a:pPr marL="0" indent="0">
              <a:buNone/>
            </a:pPr>
            <a:r>
              <a:rPr lang="pl-PL" dirty="0"/>
              <a:t>3) ubezpieczenie w razie choroby i macierzyństwa, zwane dalej "ubezpieczeniem chorobowym";</a:t>
            </a:r>
          </a:p>
          <a:p>
            <a:pPr marL="0" indent="0">
              <a:buNone/>
            </a:pPr>
            <a:r>
              <a:rPr lang="pl-PL" dirty="0"/>
              <a:t>4) ubezpieczenie z tytułu wypadków przy pracy i chorób zawodowych, zwane dalej "ubezpieczeniem wypadkowym".</a:t>
            </a:r>
          </a:p>
          <a:p>
            <a:endParaRPr lang="pl-PL" dirty="0"/>
          </a:p>
        </p:txBody>
      </p:sp>
    </p:spTree>
    <p:extLst>
      <p:ext uri="{BB962C8B-B14F-4D97-AF65-F5344CB8AC3E}">
        <p14:creationId xmlns:p14="http://schemas.microsoft.com/office/powerpoint/2010/main" val="3041551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Co ZUS może sprawdzać?</a:t>
            </a:r>
            <a:br>
              <a:rPr lang="pl-PL" b="1" dirty="0"/>
            </a:br>
            <a:endParaRPr lang="pl-PL" dirty="0"/>
          </a:p>
        </p:txBody>
      </p:sp>
      <p:sp>
        <p:nvSpPr>
          <p:cNvPr id="3" name="Symbol zastępczy zawartości 2"/>
          <p:cNvSpPr>
            <a:spLocks noGrp="1"/>
          </p:cNvSpPr>
          <p:nvPr>
            <p:ph idx="1"/>
          </p:nvPr>
        </p:nvSpPr>
        <p:spPr>
          <a:xfrm>
            <a:off x="838200" y="1188720"/>
            <a:ext cx="10515600" cy="4988243"/>
          </a:xfrm>
        </p:spPr>
        <p:txBody>
          <a:bodyPr>
            <a:normAutofit fontScale="85000" lnSpcReduction="10000"/>
          </a:bodyPr>
          <a:lstStyle/>
          <a:p>
            <a:pPr marL="0" indent="0">
              <a:buNone/>
            </a:pPr>
            <a:r>
              <a:rPr lang="pl-PL" dirty="0">
                <a:solidFill>
                  <a:srgbClr val="FF0000"/>
                </a:solidFill>
              </a:rPr>
              <a:t>ZUS ma prawo kontrolować wszelkie obowiązki związane z ubezpieczeniami społecznymi. Katalog przedmiotu kontroli zawarty jest w </a:t>
            </a:r>
            <a:r>
              <a:rPr lang="pl-PL" b="1" dirty="0">
                <a:solidFill>
                  <a:srgbClr val="FF0000"/>
                </a:solidFill>
              </a:rPr>
              <a:t>art. 86 ust. 2</a:t>
            </a:r>
            <a:r>
              <a:rPr lang="pl-PL" dirty="0">
                <a:solidFill>
                  <a:srgbClr val="FF0000"/>
                </a:solidFill>
              </a:rPr>
              <a:t> ustawy o systemie ubezpieczeń społecznych, zwanej ustawą systemową.</a:t>
            </a:r>
          </a:p>
          <a:p>
            <a:pPr marL="0" indent="0">
              <a:buNone/>
            </a:pPr>
            <a:r>
              <a:rPr lang="pl-PL" dirty="0"/>
              <a:t> </a:t>
            </a:r>
            <a:r>
              <a:rPr lang="pl-PL" b="1" dirty="0"/>
              <a:t>W szczególności należy się przygotować, że organ rentowy będzie kontrolował:</a:t>
            </a:r>
          </a:p>
          <a:p>
            <a:pPr marL="0" indent="0">
              <a:buNone/>
            </a:pPr>
            <a:r>
              <a:rPr lang="pl-PL" dirty="0"/>
              <a:t>1) zgłaszanie do ubezpieczeń społecznych,</a:t>
            </a:r>
          </a:p>
          <a:p>
            <a:pPr marL="0" indent="0">
              <a:buNone/>
            </a:pPr>
            <a:r>
              <a:rPr lang="pl-PL" dirty="0"/>
              <a:t>2) prawidłowość i rzetelność obliczania, potrącania i opłacania składek oraz innych wpłat, do których pobierania zobowiązany jest ZUS,</a:t>
            </a:r>
          </a:p>
          <a:p>
            <a:pPr marL="0" indent="0">
              <a:buNone/>
            </a:pPr>
            <a:r>
              <a:rPr lang="pl-PL" dirty="0"/>
              <a:t>3) ustalanie uprawnień do świadczeń z ubezpieczeń społecznych i wypłacanie tych świadczeń oraz dokonywanie rozliczeń z tego tytułu,</a:t>
            </a:r>
          </a:p>
          <a:p>
            <a:pPr marL="0" indent="0">
              <a:buNone/>
            </a:pPr>
            <a:r>
              <a:rPr lang="pl-PL" dirty="0"/>
              <a:t>4) prawidłowość i terminowość opracowywania wniosków o świadczenia emerytalne i rentowe,</a:t>
            </a:r>
          </a:p>
          <a:p>
            <a:pPr marL="0" indent="0">
              <a:buNone/>
            </a:pPr>
            <a:r>
              <a:rPr lang="pl-PL" dirty="0"/>
              <a:t>5) wystawianie zaświadczeń lub zgłaszanie danych dla celów ubezpieczeń społecznych.</a:t>
            </a:r>
          </a:p>
        </p:txBody>
      </p:sp>
    </p:spTree>
    <p:extLst>
      <p:ext uri="{BB962C8B-B14F-4D97-AF65-F5344CB8AC3E}">
        <p14:creationId xmlns:p14="http://schemas.microsoft.com/office/powerpoint/2010/main" val="378479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79269"/>
            <a:ext cx="10515600" cy="5497694"/>
          </a:xfrm>
        </p:spPr>
        <p:txBody>
          <a:bodyPr>
            <a:normAutofit/>
          </a:bodyPr>
          <a:lstStyle/>
          <a:p>
            <a:r>
              <a:rPr lang="pl-PL" dirty="0"/>
              <a:t>W trakcie kontroli przeprowadzanej u płatników zalegających z opłatą należności z tytułu składek, kontrolujący może również dokonać oględzin składników majątku.</a:t>
            </a:r>
          </a:p>
          <a:p>
            <a:r>
              <a:rPr lang="pl-PL" b="1" dirty="0"/>
              <a:t>Kontrola przeprowadzona przez ZUS ma na celu wykrycie nieprawidłowości popełnionych przez płatnika składek oraz umożliwienie mu ich usunięcia.</a:t>
            </a:r>
          </a:p>
          <a:p>
            <a:r>
              <a:rPr lang="pl-PL" dirty="0"/>
              <a:t>Trzeba dodać, że nie warto unikać wizyty inspektora z ZUS, ponieważ nieobecność płatnika nie jest przeciwwskazaniem do rozpoczęcia kontroli. W takim bowiem przypadku inspektor może ją rozpocząć po okazaniu niezbędnych dokumentów (tj. legitymacji służbowej oraz upoważnienia do przeprowadzenia kontroli) osobie upoważnionej do reprezentowania lub prowadzenia spraw płatnika składek. Z czynności tych sporządza się protokół i doręcza niezwłocznie płatnikowi składek.</a:t>
            </a:r>
          </a:p>
          <a:p>
            <a:endParaRPr lang="pl-PL" dirty="0"/>
          </a:p>
        </p:txBody>
      </p:sp>
    </p:spTree>
    <p:extLst>
      <p:ext uri="{BB962C8B-B14F-4D97-AF65-F5344CB8AC3E}">
        <p14:creationId xmlns:p14="http://schemas.microsoft.com/office/powerpoint/2010/main" val="2888704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Przygotowanie dokumentów</a:t>
            </a:r>
          </a:p>
        </p:txBody>
      </p:sp>
      <p:sp>
        <p:nvSpPr>
          <p:cNvPr id="3" name="Symbol zastępczy zawartości 2"/>
          <p:cNvSpPr>
            <a:spLocks noGrp="1"/>
          </p:cNvSpPr>
          <p:nvPr>
            <p:ph idx="1"/>
          </p:nvPr>
        </p:nvSpPr>
        <p:spPr>
          <a:xfrm>
            <a:off x="838200" y="1515291"/>
            <a:ext cx="10515600" cy="4661672"/>
          </a:xfrm>
        </p:spPr>
        <p:txBody>
          <a:bodyPr>
            <a:normAutofit lnSpcReduction="10000"/>
          </a:bodyPr>
          <a:lstStyle/>
          <a:p>
            <a:r>
              <a:rPr lang="pl-PL" dirty="0"/>
              <a:t>W trakcie przeprowadzania kontroli inspektor kontroli ZUS ma prawo badać wszelkie księgi, dokumenty finansowo-księgowe i osobowe oraz inne nośniki informacji związane z zakresem kontroli. Pracownik ZUS może więc poprosić np. o regulamin wynagradzania lub układ zbiorowy pracy, jeśli z tych właśnie dokumentów wynikają wypłaty określonych składników wynagrodzenia zatrudnionych osób, które stanowią (bądź nie) podstawę do naliczenia składek ubezpieczeniowych.</a:t>
            </a:r>
          </a:p>
          <a:p>
            <a:r>
              <a:rPr lang="pl-PL" dirty="0"/>
              <a:t>Badając natomiast dane dotyczące zgłoszenia do ubezpieczeń osoby prowadzącej pozarolniczą działalność, inspektor kontroli może zażądać wszelkich dokumentów potwierdzających jej prowadzenie, np. dokumentację podatkową, faktury itp.</a:t>
            </a:r>
          </a:p>
          <a:p>
            <a:endParaRPr lang="pl-PL" dirty="0"/>
          </a:p>
        </p:txBody>
      </p:sp>
    </p:spTree>
    <p:extLst>
      <p:ext uri="{BB962C8B-B14F-4D97-AF65-F5344CB8AC3E}">
        <p14:creationId xmlns:p14="http://schemas.microsoft.com/office/powerpoint/2010/main" val="1350657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1214846"/>
            <a:ext cx="10515600" cy="4962117"/>
          </a:xfrm>
        </p:spPr>
        <p:txBody>
          <a:bodyPr/>
          <a:lstStyle/>
          <a:p>
            <a:r>
              <a:rPr lang="pl-PL" dirty="0"/>
              <a:t>Mniejsze firmy zwykle nie prowadzą samodzielnie spraw związanych ze zgłaszaniem do ubezpieczeń i rozliczaniem składek ubezpieczeniowych i czynności te zlecają wyspecjalizowanym do tego jednostkom, np. </a:t>
            </a:r>
            <a:r>
              <a:rPr lang="pl-PL" b="1" dirty="0"/>
              <a:t>biurom rachunkowym</a:t>
            </a:r>
            <a:r>
              <a:rPr lang="pl-PL" dirty="0"/>
              <a:t>, które przechowują wszelkie dokumenty z tym związane. Może się więc zdarzyć, że płatnik nie posiada niektórych dokumentów lub innych nośników informacji objętych zakresem przeprowadzanej kontroli. W takim przypadku, dowiadując się o tym, że ZUS będzie w firmie przeprowadzał kontrolę, trzeba wcześniej poprosić biuro rachunkowe o ich skompletowanie i udostępnienie.</a:t>
            </a:r>
          </a:p>
          <a:p>
            <a:r>
              <a:rPr lang="pl-PL" b="1" i="1" dirty="0"/>
              <a:t>Odmowa udzielania wyjaśnień przez płatnika jest traktowana jako utrudnianie kontroli i podlega karze grzywny do 5.000 zł.</a:t>
            </a:r>
            <a:endParaRPr lang="pl-PL" dirty="0"/>
          </a:p>
        </p:txBody>
      </p:sp>
    </p:spTree>
    <p:extLst>
      <p:ext uri="{BB962C8B-B14F-4D97-AF65-F5344CB8AC3E}">
        <p14:creationId xmlns:p14="http://schemas.microsoft.com/office/powerpoint/2010/main" val="299125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Tłumaczenie z języka obcego</a:t>
            </a:r>
            <a:br>
              <a:rPr lang="pl-PL" b="1" dirty="0"/>
            </a:br>
            <a:endParaRPr lang="pl-PL" dirty="0"/>
          </a:p>
        </p:txBody>
      </p:sp>
      <p:sp>
        <p:nvSpPr>
          <p:cNvPr id="3" name="Symbol zastępczy zawartości 2"/>
          <p:cNvSpPr>
            <a:spLocks noGrp="1"/>
          </p:cNvSpPr>
          <p:nvPr>
            <p:ph idx="1"/>
          </p:nvPr>
        </p:nvSpPr>
        <p:spPr>
          <a:xfrm>
            <a:off x="838200" y="1175657"/>
            <a:ext cx="10515600" cy="5001306"/>
          </a:xfrm>
        </p:spPr>
        <p:txBody>
          <a:bodyPr>
            <a:normAutofit fontScale="92500"/>
          </a:bodyPr>
          <a:lstStyle/>
          <a:p>
            <a:r>
              <a:rPr lang="pl-PL" dirty="0"/>
              <a:t>Firmy współpracujące z zagranicznymi kontrahentami lub zatrudniające cudzoziemców z pewnością posiadają dokumenty sporządzone w języku obcym. Jeżeli inspektor kontroli zażąda udostępnienia takich dokumentów, które mają związek z przedmiotem kontroli, płatnik musi mu przedstawić ich tłumaczenie na język polski. Na kontrolowanym płatniku spoczywa bowiem ciężar tłumaczenia dokumentacji sporządzonej w języku obcym. Wprawdzie nie trzeba dokonywać tłumaczeń z wyprzedzeniem, jednak warto przygotować się na taką ewentualność. Można zatem już wcześniej skompletować dokumenty, które będą wymagały przekładu.</a:t>
            </a:r>
          </a:p>
          <a:p>
            <a:r>
              <a:rPr lang="pl-PL" dirty="0"/>
              <a:t>Należy pamiętać, że tłumaczenia z języka obcego na język polski powinien dokonać tłumacz przysięgły. Wiąże się to z kosztami, które ponosi płatnik. Jak stanowi bowiem </a:t>
            </a:r>
            <a:r>
              <a:rPr lang="pl-PL" b="1" dirty="0"/>
              <a:t>art. 88 ust. 1 pkt 5 i ust. 2</a:t>
            </a:r>
            <a:r>
              <a:rPr lang="pl-PL" dirty="0"/>
              <a:t> ustawy systemowej, czynności tych płatnik jest obowiązany dokonać nieodpłatnie.</a:t>
            </a:r>
          </a:p>
          <a:p>
            <a:endParaRPr lang="pl-PL" dirty="0"/>
          </a:p>
        </p:txBody>
      </p:sp>
    </p:spTree>
    <p:extLst>
      <p:ext uri="{BB962C8B-B14F-4D97-AF65-F5344CB8AC3E}">
        <p14:creationId xmlns:p14="http://schemas.microsoft.com/office/powerpoint/2010/main" val="1830006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Miejsce dla kontrolującego</a:t>
            </a:r>
          </a:p>
        </p:txBody>
      </p:sp>
      <p:sp>
        <p:nvSpPr>
          <p:cNvPr id="3" name="Symbol zastępczy zawartości 2"/>
          <p:cNvSpPr>
            <a:spLocks noGrp="1"/>
          </p:cNvSpPr>
          <p:nvPr>
            <p:ph idx="1"/>
          </p:nvPr>
        </p:nvSpPr>
        <p:spPr/>
        <p:txBody>
          <a:bodyPr/>
          <a:lstStyle/>
          <a:p>
            <a:r>
              <a:rPr lang="pl-PL" dirty="0"/>
              <a:t>Zgodnie z art. 88 ust. 1 pkt 3 ustawy systemowej płatnik powinien zapewnić osobie kontrolującej niezbędne warunki do przeprowadzenia czynności kontrolnych. Nie wystarczy jednak przeznaczyć do tego wyłącznie miejsca, w którym będzie pracował inspektor, np. biurko i krzesło. Może to być osobne pomieszczenie lub wydzielone miejsce. Należy w nim jednak stworzyć odpowiednie warunki pracy dla kontrolującego. Oprócz tego osobie kontrolującej trzeba udostępnić środki łączności (oprócz środków transportowych) oraz inne środki techniczne, którymi dysponuje płatnik, a które są niezbędne do wykonania czynności kontrolnych.</a:t>
            </a:r>
          </a:p>
        </p:txBody>
      </p:sp>
    </p:spTree>
    <p:extLst>
      <p:ext uri="{BB962C8B-B14F-4D97-AF65-F5344CB8AC3E}">
        <p14:creationId xmlns:p14="http://schemas.microsoft.com/office/powerpoint/2010/main" val="108190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66206"/>
            <a:ext cx="10515600" cy="5510757"/>
          </a:xfrm>
        </p:spPr>
        <p:txBody>
          <a:bodyPr>
            <a:normAutofit fontScale="92500"/>
          </a:bodyPr>
          <a:lstStyle/>
          <a:p>
            <a:r>
              <a:rPr lang="pl-PL" dirty="0"/>
              <a:t>Czynności kontrolne prowadzone są w siedzibie płatnika składek oraz w miejscach prowadzenia przez niego działalności (niekiedy również w miejscu prowadzenia działalności przez osoby trzecie w związku z powierzeniem tym osobom niektórych czynności na podstawie odrębnych umów). Inspektor kontroli jest uprawniony do wstępu i poruszania się po terenie siedziby płatnika oraz miejsc prowadzenia przez niego działalności, na podstawie legitymacji służbowej oraz upoważnienia do przeprowadzenia kontroli. Nie musi więc uzyskiwać przepustki, aby wejść na teren firmy. Nie podlega też rewizji osobistej przewidzianej w wewnętrznym regulaminie określonym przez płatnika.</a:t>
            </a:r>
          </a:p>
          <a:p>
            <a:r>
              <a:rPr lang="pl-PL" b="1" dirty="0"/>
              <a:t>Należy jednak zaznaczyć, że inspektor kontroli podlega przepisom bhp obowiązującym na terenie, gdzie wykonuje czynności kontrolne. Płatnik ma więc pełne prawo wymagać od niego, aby na terenie firmy - jeśli jest to konieczne - poruszał się np. w stroju ochronnym lub kasku.</a:t>
            </a:r>
          </a:p>
          <a:p>
            <a:endParaRPr lang="pl-PL" dirty="0"/>
          </a:p>
        </p:txBody>
      </p:sp>
    </p:spTree>
    <p:extLst>
      <p:ext uri="{BB962C8B-B14F-4D97-AF65-F5344CB8AC3E}">
        <p14:creationId xmlns:p14="http://schemas.microsoft.com/office/powerpoint/2010/main" val="3368302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1018903"/>
            <a:ext cx="10515600" cy="5158060"/>
          </a:xfrm>
        </p:spPr>
        <p:txBody>
          <a:bodyPr/>
          <a:lstStyle/>
          <a:p>
            <a:r>
              <a:rPr lang="pl-PL" dirty="0"/>
              <a:t>W razie niezapewnienia przez płatnika składek odpowiednich warunków do przeprowadzenia czynności kontrolnych, kontrola może zostać przeprowadzona w jednostce terenowej ZUS. Wówczas płatnik składek jest obowiązany, na żądanie inspektora kontroli, wydać określone przez niego dokumenty wymienione na czas niezbędny do przeprowadzenia czynności kontrolnych, nie dłuższy jednak </a:t>
            </a:r>
            <a:r>
              <a:rPr lang="pl-PL" b="1" dirty="0"/>
              <a:t>niż 3 tygodnie. </a:t>
            </a:r>
            <a:r>
              <a:rPr lang="pl-PL" dirty="0"/>
              <a:t>Z wydania dokumentów sporządza się </a:t>
            </a:r>
            <a:r>
              <a:rPr lang="pl-PL" b="1" dirty="0"/>
              <a:t>protokół</a:t>
            </a:r>
            <a:r>
              <a:rPr lang="pl-PL" dirty="0"/>
              <a:t>, który podpisuje również płatnik składek. W takim jednak przypadku ZUS zapewnia płatnikowi, na jego żądanie, dostęp do wydanych dokumentów.</a:t>
            </a:r>
          </a:p>
        </p:txBody>
      </p:sp>
    </p:spTree>
    <p:extLst>
      <p:ext uri="{BB962C8B-B14F-4D97-AF65-F5344CB8AC3E}">
        <p14:creationId xmlns:p14="http://schemas.microsoft.com/office/powerpoint/2010/main" val="234607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Udzielanie wyjaśnień</a:t>
            </a:r>
            <a:br>
              <a:rPr lang="pl-PL" b="1" dirty="0"/>
            </a:br>
            <a:endParaRPr lang="pl-PL" dirty="0"/>
          </a:p>
        </p:txBody>
      </p:sp>
      <p:sp>
        <p:nvSpPr>
          <p:cNvPr id="3" name="Symbol zastępczy zawartości 2"/>
          <p:cNvSpPr>
            <a:spLocks noGrp="1"/>
          </p:cNvSpPr>
          <p:nvPr>
            <p:ph idx="1"/>
          </p:nvPr>
        </p:nvSpPr>
        <p:spPr>
          <a:xfrm>
            <a:off x="838200" y="1528354"/>
            <a:ext cx="10515600" cy="4648609"/>
          </a:xfrm>
        </p:spPr>
        <p:txBody>
          <a:bodyPr/>
          <a:lstStyle/>
          <a:p>
            <a:r>
              <a:rPr lang="pl-PL" dirty="0"/>
              <a:t>Może się zdarzyć, że badane przez inspektora dokumenty nie wyjaśniają wszystkich okoliczności mających znaczenie dla postępowania kontrolnego. W takim przypadku inspektor ZUS ma prawo żądać udzielenia informacji nie tylko przez płatnika, ale również przez osoby ubezpieczone. Osoba kontrolująca może bowiem przesłuchiwać świadków, a także - jeśli nie ma innych środków dowodowych (lub po ich wyczerpaniu), a pozostały jeszcze niewyjaśnione okoliczności mające znaczenie dla postępowania kontrolnego - płatnika składek i ubezpieczonych.</a:t>
            </a:r>
          </a:p>
        </p:txBody>
      </p:sp>
    </p:spTree>
    <p:extLst>
      <p:ext uri="{BB962C8B-B14F-4D97-AF65-F5344CB8AC3E}">
        <p14:creationId xmlns:p14="http://schemas.microsoft.com/office/powerpoint/2010/main" val="38366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25936"/>
            <a:ext cx="10515600" cy="1325563"/>
          </a:xfrm>
        </p:spPr>
        <p:txBody>
          <a:bodyPr/>
          <a:lstStyle/>
          <a:p>
            <a:pPr algn="ctr"/>
            <a:r>
              <a:rPr lang="pl-PL" b="1" dirty="0"/>
              <a:t>EWIDENCJA SKARG I WNISKÓW </a:t>
            </a:r>
          </a:p>
        </p:txBody>
      </p:sp>
      <p:sp>
        <p:nvSpPr>
          <p:cNvPr id="3" name="Symbol zastępczy zawartości 2"/>
          <p:cNvSpPr>
            <a:spLocks noGrp="1"/>
          </p:cNvSpPr>
          <p:nvPr>
            <p:ph idx="1"/>
          </p:nvPr>
        </p:nvSpPr>
        <p:spPr>
          <a:xfrm>
            <a:off x="838200" y="2821577"/>
            <a:ext cx="10515600" cy="3355386"/>
          </a:xfrm>
        </p:spPr>
        <p:txBody>
          <a:bodyPr/>
          <a:lstStyle/>
          <a:p>
            <a:pPr algn="ctr"/>
            <a:r>
              <a:rPr lang="pl-PL" dirty="0"/>
              <a:t>PRZYGOTOWANIE DOKUMETÓW DO KONTROLI ZEWNĘTRZEJ </a:t>
            </a:r>
          </a:p>
          <a:p>
            <a:pPr algn="ctr"/>
            <a:r>
              <a:rPr lang="pl-PL" dirty="0"/>
              <a:t>PRZYGOTOWANIE PROTOKOŁU </a:t>
            </a:r>
          </a:p>
          <a:p>
            <a:pPr algn="ctr"/>
            <a:r>
              <a:rPr lang="pl-PL" dirty="0"/>
              <a:t>SPORZĄDZENIE PISMA Z WYJAŚNIENIEM DLA OSÓB DOKONUJĄCYCH KONTROLI </a:t>
            </a:r>
          </a:p>
        </p:txBody>
      </p:sp>
    </p:spTree>
    <p:extLst>
      <p:ext uri="{BB962C8B-B14F-4D97-AF65-F5344CB8AC3E}">
        <p14:creationId xmlns:p14="http://schemas.microsoft.com/office/powerpoint/2010/main" val="3931991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Protokół kontroli</a:t>
            </a:r>
            <a:br>
              <a:rPr lang="pl-PL" b="1" dirty="0"/>
            </a:br>
            <a:endParaRPr lang="pl-PL" dirty="0"/>
          </a:p>
        </p:txBody>
      </p:sp>
      <p:sp>
        <p:nvSpPr>
          <p:cNvPr id="3" name="Symbol zastępczy zawartości 2"/>
          <p:cNvSpPr>
            <a:spLocks noGrp="1"/>
          </p:cNvSpPr>
          <p:nvPr>
            <p:ph idx="1"/>
          </p:nvPr>
        </p:nvSpPr>
        <p:spPr/>
        <p:txBody>
          <a:bodyPr/>
          <a:lstStyle/>
          <a:p>
            <a:r>
              <a:rPr lang="pl-PL" dirty="0"/>
              <a:t>Przebieg kontroli ZUS jest dokumentowany w protokole. Sporządza się go w dwóch jednobrzmiących egzemplarzach. Jeden z nich doręcza się kontrolowanemu płatnikowi składek (albo osobie upoważnionej do reprezentowania lub prowadzenia jego spraw).</a:t>
            </a:r>
          </a:p>
          <a:p>
            <a:r>
              <a:rPr lang="pl-PL" dirty="0"/>
              <a:t>Od protokołu nie można się odwołać. Nie oznacza to jednak, że płatnik musi zgodzić się z zawartymi w nim ustaleniami, bez względu na swój pogląd. Jeżeli kontrolowany płatnik ma odmienne zdanie od zawartych w protokole ustaleń inspektora kontroli, może wnieść pisemne zastrzeżenia. Wówczas powinien równocześnie wskazać lub załączyć stosowne środki dowodowe.</a:t>
            </a:r>
          </a:p>
          <a:p>
            <a:endParaRPr lang="pl-PL" dirty="0"/>
          </a:p>
        </p:txBody>
      </p:sp>
    </p:spTree>
    <p:extLst>
      <p:ext uri="{BB962C8B-B14F-4D97-AF65-F5344CB8AC3E}">
        <p14:creationId xmlns:p14="http://schemas.microsoft.com/office/powerpoint/2010/main" val="1523643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a:t>Z wniesieniem zastrzeżeń do protokołu nie należy jednak zwlekać. Płatnik ma na to 14 dni, licząc od daty otrzymania protokołu kontroli. Inspektor kontroli ma wówczas obowiązek rozpatrzyć zgłoszone zastrzeżenia i w razie potrzeby podjąć dodatkowe czynności kontrolne. O sposobie rozpatrzenia zastrzeżeń wniesionych przez kontrolowany podmiot informuje się go na piśmie.</a:t>
            </a:r>
          </a:p>
        </p:txBody>
      </p:sp>
    </p:spTree>
    <p:extLst>
      <p:ext uri="{BB962C8B-B14F-4D97-AF65-F5344CB8AC3E}">
        <p14:creationId xmlns:p14="http://schemas.microsoft.com/office/powerpoint/2010/main" val="4248056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stretch>
            <a:fillRect/>
          </a:stretch>
        </p:blipFill>
        <p:spPr>
          <a:xfrm>
            <a:off x="339872" y="0"/>
            <a:ext cx="11403636" cy="6924274"/>
          </a:xfrm>
          <a:prstGeom prst="rect">
            <a:avLst/>
          </a:prstGeom>
        </p:spPr>
      </p:pic>
    </p:spTree>
    <p:extLst>
      <p:ext uri="{BB962C8B-B14F-4D97-AF65-F5344CB8AC3E}">
        <p14:creationId xmlns:p14="http://schemas.microsoft.com/office/powerpoint/2010/main" val="4069004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162843"/>
            <a:ext cx="10515600" cy="1325563"/>
          </a:xfrm>
        </p:spPr>
        <p:txBody>
          <a:bodyPr/>
          <a:lstStyle/>
          <a:p>
            <a:pPr algn="ctr"/>
            <a:r>
              <a:rPr lang="pl-PL" b="1" dirty="0"/>
              <a:t>Podstawa prawna</a:t>
            </a:r>
            <a:br>
              <a:rPr lang="pl-PL" dirty="0"/>
            </a:br>
            <a:endParaRPr lang="pl-PL" dirty="0"/>
          </a:p>
        </p:txBody>
      </p:sp>
      <p:sp>
        <p:nvSpPr>
          <p:cNvPr id="3" name="Symbol zastępczy zawartości 2"/>
          <p:cNvSpPr>
            <a:spLocks noGrp="1"/>
          </p:cNvSpPr>
          <p:nvPr>
            <p:ph idx="1"/>
          </p:nvPr>
        </p:nvSpPr>
        <p:spPr/>
        <p:txBody>
          <a:bodyPr/>
          <a:lstStyle/>
          <a:p>
            <a:pPr marL="0" indent="0">
              <a:buNone/>
            </a:pPr>
            <a:endParaRPr lang="pl-PL" dirty="0">
              <a:solidFill>
                <a:srgbClr val="0070C0"/>
              </a:solidFill>
            </a:endParaRPr>
          </a:p>
          <a:p>
            <a:pPr algn="ctr"/>
            <a:r>
              <a:rPr lang="pl-PL" b="1" dirty="0">
                <a:solidFill>
                  <a:srgbClr val="0070C0"/>
                </a:solidFill>
                <a:hlinkClick r:id="rId2" tooltip="Ustawa z dnia 13.10.1998 r. o systemie ubezpieczeń społecznych - przepisy.gofin.pl"/>
              </a:rPr>
              <a:t>Ustawa z dnia 13.10.1998 r. o systemie ubezpieczeń społecznych</a:t>
            </a:r>
            <a:r>
              <a:rPr lang="pl-PL" dirty="0">
                <a:solidFill>
                  <a:srgbClr val="0070C0"/>
                </a:solidFill>
              </a:rPr>
              <a:t> (Dz. U. z 2016 r. poz. 963 ze zm.)</a:t>
            </a:r>
          </a:p>
          <a:p>
            <a:endParaRPr lang="pl-PL" dirty="0"/>
          </a:p>
        </p:txBody>
      </p:sp>
    </p:spTree>
    <p:extLst>
      <p:ext uri="{BB962C8B-B14F-4D97-AF65-F5344CB8AC3E}">
        <p14:creationId xmlns:p14="http://schemas.microsoft.com/office/powerpoint/2010/main" val="514877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PROTOKÓŁ </a:t>
            </a:r>
          </a:p>
        </p:txBody>
      </p:sp>
      <p:sp>
        <p:nvSpPr>
          <p:cNvPr id="3" name="Symbol zastępczy zawartości 2"/>
          <p:cNvSpPr>
            <a:spLocks noGrp="1"/>
          </p:cNvSpPr>
          <p:nvPr>
            <p:ph idx="1"/>
          </p:nvPr>
        </p:nvSpPr>
        <p:spPr>
          <a:xfrm>
            <a:off x="838200" y="1690688"/>
            <a:ext cx="10515600" cy="5036682"/>
          </a:xfrm>
        </p:spPr>
        <p:txBody>
          <a:bodyPr>
            <a:normAutofit fontScale="85000" lnSpcReduction="20000"/>
          </a:bodyPr>
          <a:lstStyle/>
          <a:p>
            <a:pPr marL="0" indent="0">
              <a:buNone/>
            </a:pPr>
            <a:r>
              <a:rPr lang="pl-PL" b="1" dirty="0"/>
              <a:t>Treść projektu wystąpienia pokontrolnego:</a:t>
            </a:r>
          </a:p>
          <a:p>
            <a:pPr marL="0" indent="0">
              <a:buNone/>
            </a:pPr>
            <a:br>
              <a:rPr lang="pl-PL" dirty="0"/>
            </a:br>
            <a:r>
              <a:rPr lang="pl-PL" dirty="0"/>
              <a:t>1.  Ustalenia dokonane w trakcie kontroli oraz oceny opisuje się w projekcie wystąpienia pokontrolnego.</a:t>
            </a:r>
          </a:p>
          <a:p>
            <a:pPr marL="0" indent="0">
              <a:buNone/>
            </a:pPr>
            <a:br>
              <a:rPr lang="pl-PL" dirty="0"/>
            </a:br>
            <a:r>
              <a:rPr lang="pl-PL" b="1" dirty="0"/>
              <a:t>2.  Projekt wystąpienia pokontrolnego zawiera w szczególności:</a:t>
            </a:r>
          </a:p>
          <a:p>
            <a:pPr marL="0" indent="0">
              <a:buNone/>
            </a:pPr>
            <a:br>
              <a:rPr lang="pl-PL" dirty="0"/>
            </a:br>
            <a:r>
              <a:rPr lang="pl-PL" dirty="0"/>
              <a:t>1) nazwę i adres jednostki kontrolowanej;</a:t>
            </a:r>
            <a:br>
              <a:rPr lang="pl-PL" dirty="0"/>
            </a:br>
            <a:r>
              <a:rPr lang="pl-PL" dirty="0"/>
              <a:t>2) imię, nazwisko i stanowisko służbowe kontrolera;</a:t>
            </a:r>
            <a:br>
              <a:rPr lang="pl-PL" dirty="0"/>
            </a:br>
            <a:r>
              <a:rPr lang="pl-PL" dirty="0"/>
              <a:t>3) datę rozpoczęcia i zakończenia czynności kontrolnych;</a:t>
            </a:r>
            <a:br>
              <a:rPr lang="pl-PL" dirty="0"/>
            </a:br>
            <a:r>
              <a:rPr lang="pl-PL" dirty="0"/>
              <a:t>4) zakres kontroli;</a:t>
            </a:r>
            <a:br>
              <a:rPr lang="pl-PL" dirty="0"/>
            </a:br>
            <a:r>
              <a:rPr lang="pl-PL" dirty="0"/>
              <a:t>5) ocenę skontrolowanej działalności, ze wskazaniem ustaleń, na których została oparta;</a:t>
            </a:r>
            <a:br>
              <a:rPr lang="pl-PL" dirty="0"/>
            </a:br>
            <a:r>
              <a:rPr lang="pl-PL" dirty="0"/>
              <a:t>6) zakres, przyczyny i skutki stwierdzonych nieprawidłowości.</a:t>
            </a:r>
            <a:br>
              <a:rPr lang="pl-PL" dirty="0"/>
            </a:br>
            <a:br>
              <a:rPr lang="pl-PL" dirty="0"/>
            </a:br>
            <a:br>
              <a:rPr lang="pl-PL" dirty="0"/>
            </a:br>
            <a:endParaRPr lang="pl-PL" dirty="0"/>
          </a:p>
        </p:txBody>
      </p:sp>
    </p:spTree>
    <p:extLst>
      <p:ext uri="{BB962C8B-B14F-4D97-AF65-F5344CB8AC3E}">
        <p14:creationId xmlns:p14="http://schemas.microsoft.com/office/powerpoint/2010/main" val="1417421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2"/>
          <a:stretch>
            <a:fillRect/>
          </a:stretch>
        </p:blipFill>
        <p:spPr>
          <a:xfrm>
            <a:off x="3239589" y="198511"/>
            <a:ext cx="5891348" cy="6582058"/>
          </a:xfrm>
          <a:prstGeom prst="rect">
            <a:avLst/>
          </a:prstGeom>
        </p:spPr>
      </p:pic>
    </p:spTree>
    <p:extLst>
      <p:ext uri="{BB962C8B-B14F-4D97-AF65-F5344CB8AC3E}">
        <p14:creationId xmlns:p14="http://schemas.microsoft.com/office/powerpoint/2010/main" val="985071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 DO WYKONANIA </a:t>
            </a:r>
          </a:p>
        </p:txBody>
      </p:sp>
      <p:sp>
        <p:nvSpPr>
          <p:cNvPr id="3" name="Symbol zastępczy zawartości 2"/>
          <p:cNvSpPr>
            <a:spLocks noGrp="1"/>
          </p:cNvSpPr>
          <p:nvPr>
            <p:ph idx="1"/>
          </p:nvPr>
        </p:nvSpPr>
        <p:spPr/>
        <p:txBody>
          <a:bodyPr/>
          <a:lstStyle/>
          <a:p>
            <a:pPr marL="0" indent="0">
              <a:buNone/>
            </a:pPr>
            <a:r>
              <a:rPr lang="pl-PL" dirty="0"/>
              <a:t>W prezentacji zamieszczony został wzór protokołu zdawczo- odbiorczego dokumentów (slajd nr 25)  </a:t>
            </a:r>
          </a:p>
          <a:p>
            <a:pPr marL="0" indent="0">
              <a:buNone/>
            </a:pPr>
            <a:r>
              <a:rPr lang="pl-PL" dirty="0"/>
              <a:t>Na podstawie tego wzoru proszę sporządzić swój własny protokół, (w miejscu) nastąpiło przekazanie…….. (proszę wpisać dowolną nazwę dokumentu, np. umowa czy zaświadczenie)</a:t>
            </a:r>
          </a:p>
          <a:p>
            <a:pPr marL="0" indent="0">
              <a:buNone/>
            </a:pPr>
            <a:r>
              <a:rPr lang="pl-PL" b="1" dirty="0"/>
              <a:t>Sporządzony przykład </a:t>
            </a:r>
            <a:r>
              <a:rPr lang="pl-PL" b="1" dirty="0" err="1"/>
              <a:t>protokolu</a:t>
            </a:r>
            <a:r>
              <a:rPr lang="pl-PL" b="1" dirty="0"/>
              <a:t> proszę wysłać na maila do sekretariatu oraz do mnie, jako potwierdzenie zaliczenia  dzisiejszych zajęć.</a:t>
            </a:r>
          </a:p>
          <a:p>
            <a:pPr marL="0" indent="0">
              <a:buNone/>
            </a:pPr>
            <a:endParaRPr lang="pl-PL" dirty="0"/>
          </a:p>
        </p:txBody>
      </p:sp>
    </p:spTree>
    <p:extLst>
      <p:ext uri="{BB962C8B-B14F-4D97-AF65-F5344CB8AC3E}">
        <p14:creationId xmlns:p14="http://schemas.microsoft.com/office/powerpoint/2010/main" val="74182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CEL KONTROLI</a:t>
            </a:r>
          </a:p>
        </p:txBody>
      </p:sp>
      <p:sp>
        <p:nvSpPr>
          <p:cNvPr id="3" name="Symbol zastępczy zawartości 2"/>
          <p:cNvSpPr>
            <a:spLocks noGrp="1"/>
          </p:cNvSpPr>
          <p:nvPr>
            <p:ph idx="1"/>
          </p:nvPr>
        </p:nvSpPr>
        <p:spPr/>
        <p:txBody>
          <a:bodyPr>
            <a:normAutofit lnSpcReduction="10000"/>
          </a:bodyPr>
          <a:lstStyle/>
          <a:p>
            <a:pPr marL="0" indent="0">
              <a:buNone/>
            </a:pPr>
            <a:r>
              <a:rPr lang="pl-PL" dirty="0"/>
              <a:t>1.  Przeprowadzenie kontroli ma na celu ocenę działalności jednostki kontrolowanej dokonaną na podstawie ustalonego stanu faktycznego przy zastosowaniu przyjętych kryteriów kontroli.</a:t>
            </a:r>
            <a:br>
              <a:rPr lang="pl-PL" dirty="0"/>
            </a:br>
            <a:endParaRPr lang="pl-PL" dirty="0"/>
          </a:p>
          <a:p>
            <a:pPr marL="0" indent="0">
              <a:buNone/>
            </a:pPr>
            <a:r>
              <a:rPr lang="pl-PL" dirty="0"/>
              <a:t>2.  W przypadku stwierdzenia nieprawidłowości celem kontroli jest również ustalenie ich zakresu, przyczyn i skutków oraz osób za nie odpowiedzialnych, a także sformułowanie zaleceń zmierzających do usunięcia nieprawidłowości.</a:t>
            </a:r>
            <a:br>
              <a:rPr lang="pl-PL" dirty="0"/>
            </a:br>
            <a:br>
              <a:rPr lang="pl-PL" dirty="0"/>
            </a:br>
            <a:br>
              <a:rPr lang="pl-PL" dirty="0"/>
            </a:br>
            <a:endParaRPr lang="pl-PL" dirty="0"/>
          </a:p>
        </p:txBody>
      </p:sp>
    </p:spTree>
    <p:extLst>
      <p:ext uri="{BB962C8B-B14F-4D97-AF65-F5344CB8AC3E}">
        <p14:creationId xmlns:p14="http://schemas.microsoft.com/office/powerpoint/2010/main" val="4168454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PROGRAM KONTROLI </a:t>
            </a:r>
          </a:p>
        </p:txBody>
      </p:sp>
      <p:sp>
        <p:nvSpPr>
          <p:cNvPr id="3" name="Symbol zastępczy zawartości 2"/>
          <p:cNvSpPr>
            <a:spLocks noGrp="1"/>
          </p:cNvSpPr>
          <p:nvPr>
            <p:ph idx="1"/>
          </p:nvPr>
        </p:nvSpPr>
        <p:spPr/>
        <p:txBody>
          <a:bodyPr>
            <a:normAutofit fontScale="92500"/>
          </a:bodyPr>
          <a:lstStyle/>
          <a:p>
            <a:r>
              <a:rPr lang="pl-PL" dirty="0"/>
              <a:t>Przeprowadzenie kontroli poprzedza opracowanie programu kontroli, który zatwierdza kierownik komórki do spraw kontroli.</a:t>
            </a:r>
          </a:p>
          <a:p>
            <a:r>
              <a:rPr lang="pl-PL" dirty="0"/>
              <a:t>Przy opracowywaniu programu kontroli uwzględnia się w szczególności:</a:t>
            </a:r>
            <a:br>
              <a:rPr lang="pl-PL" dirty="0"/>
            </a:br>
            <a:r>
              <a:rPr lang="pl-PL" b="1" dirty="0"/>
              <a:t>1) wyniki wcześniejszych kontroli;</a:t>
            </a:r>
            <a:br>
              <a:rPr lang="pl-PL" b="1" dirty="0"/>
            </a:br>
            <a:r>
              <a:rPr lang="pl-PL" b="1" dirty="0"/>
              <a:t>2) wyniki badań i analiz oraz skargi i wnioski dotyczące przygotowywanej kontroli;</a:t>
            </a:r>
            <a:br>
              <a:rPr lang="pl-PL" b="1" dirty="0"/>
            </a:br>
            <a:r>
              <a:rPr lang="pl-PL" b="1" dirty="0"/>
              <a:t>3) czynniki ryzyka mające wpływ na działalność jednostki kontrolowanej;</a:t>
            </a:r>
            <a:br>
              <a:rPr lang="pl-PL" b="1" dirty="0"/>
            </a:br>
            <a:r>
              <a:rPr lang="pl-PL" b="1" dirty="0"/>
              <a:t>4) informacje dotyczące działalności jednostki kontrolowanej.</a:t>
            </a:r>
            <a:br>
              <a:rPr lang="pl-PL" b="1" dirty="0"/>
            </a:br>
            <a:br>
              <a:rPr lang="pl-PL" dirty="0"/>
            </a:br>
            <a:br>
              <a:rPr lang="pl-PL" dirty="0"/>
            </a:br>
            <a:endParaRPr lang="pl-PL" dirty="0"/>
          </a:p>
        </p:txBody>
      </p:sp>
    </p:spTree>
    <p:extLst>
      <p:ext uri="{BB962C8B-B14F-4D97-AF65-F5344CB8AC3E}">
        <p14:creationId xmlns:p14="http://schemas.microsoft.com/office/powerpoint/2010/main" val="404235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561703"/>
            <a:ext cx="10515600" cy="5615260"/>
          </a:xfrm>
        </p:spPr>
        <p:txBody>
          <a:bodyPr>
            <a:normAutofit lnSpcReduction="10000"/>
          </a:bodyPr>
          <a:lstStyle/>
          <a:p>
            <a:r>
              <a:rPr lang="pl-PL" dirty="0"/>
              <a:t>Program kontroli określa w szczególności:</a:t>
            </a:r>
            <a:br>
              <a:rPr lang="pl-PL" dirty="0"/>
            </a:br>
            <a:r>
              <a:rPr lang="pl-PL" b="1" dirty="0"/>
              <a:t>1) jednostkę kontrolowaną;</a:t>
            </a:r>
            <a:br>
              <a:rPr lang="pl-PL" b="1" dirty="0"/>
            </a:br>
            <a:r>
              <a:rPr lang="pl-PL" b="1" dirty="0"/>
              <a:t>2) zakres kontroli, to jest przedmiot i okres objęty kontrolą;</a:t>
            </a:r>
            <a:br>
              <a:rPr lang="pl-PL" b="1" dirty="0"/>
            </a:br>
            <a:r>
              <a:rPr lang="pl-PL" b="1" dirty="0"/>
              <a:t>3) zagadnienia wymagające oceny;</a:t>
            </a:r>
            <a:br>
              <a:rPr lang="pl-PL" b="1" dirty="0"/>
            </a:br>
            <a:r>
              <a:rPr lang="pl-PL" b="1" dirty="0"/>
              <a:t>4) termin kontroli;</a:t>
            </a:r>
            <a:br>
              <a:rPr lang="pl-PL" b="1" dirty="0"/>
            </a:br>
            <a:r>
              <a:rPr lang="pl-PL" b="1" dirty="0"/>
              <a:t>5) stan prawny dotyczący przedmiotu kontroli oraz wskazówki metodyczne dotyczące sposobu i techniki przeprowadzenia kontroli;</a:t>
            </a:r>
            <a:br>
              <a:rPr lang="pl-PL" b="1" dirty="0"/>
            </a:br>
            <a:r>
              <a:rPr lang="pl-PL" b="1" dirty="0"/>
              <a:t>6) organizację i harmonogram przeprowadzenia kontroli.</a:t>
            </a:r>
            <a:br>
              <a:rPr lang="pl-PL" b="1" dirty="0"/>
            </a:br>
            <a:endParaRPr lang="pl-PL" dirty="0"/>
          </a:p>
          <a:p>
            <a:r>
              <a:rPr lang="pl-PL" dirty="0">
                <a:solidFill>
                  <a:srgbClr val="0070C0"/>
                </a:solidFill>
              </a:rPr>
              <a:t>Do czasu zakończenia kontroli programu kontroli nie udostępnia się.</a:t>
            </a:r>
            <a:br>
              <a:rPr lang="pl-PL" dirty="0">
                <a:solidFill>
                  <a:srgbClr val="0070C0"/>
                </a:solidFill>
              </a:rPr>
            </a:br>
            <a:endParaRPr lang="pl-PL" dirty="0">
              <a:solidFill>
                <a:srgbClr val="0070C0"/>
              </a:solidFill>
            </a:endParaRPr>
          </a:p>
          <a:p>
            <a:r>
              <a:rPr lang="pl-PL" dirty="0">
                <a:solidFill>
                  <a:srgbClr val="0070C0"/>
                </a:solidFill>
              </a:rPr>
              <a:t>Po zakończeniu kontroli jej program dołącza się do akt kontroli.</a:t>
            </a:r>
            <a:br>
              <a:rPr lang="pl-PL" dirty="0"/>
            </a:br>
            <a:br>
              <a:rPr lang="pl-PL" dirty="0"/>
            </a:br>
            <a:endParaRPr lang="pl-PL" dirty="0"/>
          </a:p>
        </p:txBody>
      </p:sp>
    </p:spTree>
    <p:extLst>
      <p:ext uri="{BB962C8B-B14F-4D97-AF65-F5344CB8AC3E}">
        <p14:creationId xmlns:p14="http://schemas.microsoft.com/office/powerpoint/2010/main" val="268657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UPOWAŻNIENIE DO PRZEPROWADZENIA KONTROLI </a:t>
            </a:r>
          </a:p>
        </p:txBody>
      </p:sp>
      <p:sp>
        <p:nvSpPr>
          <p:cNvPr id="3" name="Symbol zastępczy zawartości 2"/>
          <p:cNvSpPr>
            <a:spLocks noGrp="1"/>
          </p:cNvSpPr>
          <p:nvPr>
            <p:ph idx="1"/>
          </p:nvPr>
        </p:nvSpPr>
        <p:spPr/>
        <p:txBody>
          <a:bodyPr>
            <a:normAutofit/>
          </a:bodyPr>
          <a:lstStyle/>
          <a:p>
            <a:pPr marL="0" indent="0">
              <a:buNone/>
            </a:pPr>
            <a:r>
              <a:rPr lang="pl-PL" dirty="0"/>
              <a:t>1.  Kontrolę przeprowadza pracownik jednostki kontrolującej (kontroler) na podstawie pisemnego imiennego upoważnienia do przeprowadzenia kontroli, po okazaniu legitymacji służbowej, a jeżeli w danej jednostce nie są wydawane legitymacje służbowe, po okazaniu dokumentu pozwalającego na ustalenie tożsamości.</a:t>
            </a:r>
            <a:br>
              <a:rPr lang="pl-PL" dirty="0"/>
            </a:br>
            <a:r>
              <a:rPr lang="pl-PL" dirty="0"/>
              <a:t>2.  Upoważnienie do przeprowadzenia kontroli wydaje kierownik jednostki kontrolującej.</a:t>
            </a:r>
            <a:br>
              <a:rPr lang="pl-PL" dirty="0"/>
            </a:br>
            <a:r>
              <a:rPr lang="pl-PL" dirty="0"/>
              <a:t>3.  </a:t>
            </a:r>
            <a:r>
              <a:rPr lang="pl-PL" b="1" dirty="0"/>
              <a:t>Upoważnienie do przeprowadzenia kontroli zawiera:</a:t>
            </a:r>
            <a:br>
              <a:rPr lang="pl-PL" dirty="0"/>
            </a:br>
            <a:br>
              <a:rPr lang="pl-PL" dirty="0"/>
            </a:br>
            <a:r>
              <a:rPr lang="pl-PL" dirty="0"/>
              <a:t>	</a:t>
            </a:r>
            <a:br>
              <a:rPr lang="pl-PL" dirty="0"/>
            </a:br>
            <a:endParaRPr lang="pl-PL" dirty="0"/>
          </a:p>
        </p:txBody>
      </p:sp>
    </p:spTree>
    <p:extLst>
      <p:ext uri="{BB962C8B-B14F-4D97-AF65-F5344CB8AC3E}">
        <p14:creationId xmlns:p14="http://schemas.microsoft.com/office/powerpoint/2010/main" val="3700332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731520"/>
            <a:ext cx="10515600" cy="6035040"/>
          </a:xfrm>
        </p:spPr>
        <p:txBody>
          <a:bodyPr>
            <a:normAutofit fontScale="77500" lnSpcReduction="20000"/>
          </a:bodyPr>
          <a:lstStyle/>
          <a:p>
            <a:pPr marL="0" indent="0">
              <a:buNone/>
            </a:pPr>
            <a:r>
              <a:rPr lang="pl-PL" sz="3300" b="1" dirty="0"/>
              <a:t>1) oznaczenie wydającego upoważnienie oraz numer i datę wystawienia;</a:t>
            </a:r>
            <a:br>
              <a:rPr lang="pl-PL" sz="3300" b="1" dirty="0"/>
            </a:br>
            <a:r>
              <a:rPr lang="pl-PL" sz="3300" b="1" dirty="0"/>
              <a:t>2) podstawę prawną podjęcia kontroli;</a:t>
            </a:r>
            <a:br>
              <a:rPr lang="pl-PL" sz="3300" b="1" dirty="0"/>
            </a:br>
            <a:r>
              <a:rPr lang="pl-PL" sz="3300" b="1" dirty="0"/>
              <a:t>3) imię, nazwisko i stanowisko służbowe kontrolera;</a:t>
            </a:r>
            <a:br>
              <a:rPr lang="pl-PL" sz="3300" b="1" dirty="0"/>
            </a:br>
            <a:r>
              <a:rPr lang="pl-PL" sz="3300" b="1" dirty="0"/>
              <a:t>4) zakres kontroli;</a:t>
            </a:r>
            <a:br>
              <a:rPr lang="pl-PL" sz="3300" b="1" dirty="0"/>
            </a:br>
            <a:r>
              <a:rPr lang="pl-PL" sz="3300" b="1" dirty="0"/>
              <a:t>5) nazwę i adres jednostki kontrolowanej;</a:t>
            </a:r>
            <a:br>
              <a:rPr lang="pl-PL" sz="3300" b="1" dirty="0"/>
            </a:br>
            <a:r>
              <a:rPr lang="pl-PL" sz="3300" b="1" dirty="0"/>
              <a:t>6) okres ważności upoważnienia;</a:t>
            </a:r>
            <a:br>
              <a:rPr lang="pl-PL" sz="3300" b="1" dirty="0"/>
            </a:br>
            <a:r>
              <a:rPr lang="pl-PL" sz="3300" b="1" dirty="0"/>
              <a:t>7) podpis wydającego upoważnienie.</a:t>
            </a:r>
          </a:p>
          <a:p>
            <a:pPr marL="0" indent="0">
              <a:buNone/>
            </a:pPr>
            <a:endParaRPr lang="pl-PL" sz="3300" dirty="0"/>
          </a:p>
          <a:p>
            <a:pPr marL="0" indent="0">
              <a:buNone/>
            </a:pPr>
            <a:r>
              <a:rPr lang="pl-PL" sz="3300" dirty="0"/>
              <a:t>W przypadku gdy w trakcie przeprowadzania kontroli zaistnieje konieczność wydłużenia czasu trwania czynności kontrolnych lub rozszerzenia zakresu kontroli, kierownik jednostki kontrolującej przedłuża ważność upoważnienia, przez uczynienie na nim stosownej wzmianki, lub wydaje nowe upoważnienie do przeprowadzenia kontroli.</a:t>
            </a:r>
            <a:br>
              <a:rPr lang="pl-PL" dirty="0"/>
            </a:br>
            <a:br>
              <a:rPr lang="pl-PL" dirty="0"/>
            </a:br>
            <a:br>
              <a:rPr lang="pl-PL" dirty="0"/>
            </a:br>
            <a:br>
              <a:rPr lang="pl-PL" dirty="0"/>
            </a:br>
            <a:br>
              <a:rPr lang="pl-PL" dirty="0"/>
            </a:br>
            <a:br>
              <a:rPr lang="pl-PL" dirty="0"/>
            </a:br>
            <a:endParaRPr lang="pl-PL" dirty="0"/>
          </a:p>
        </p:txBody>
      </p:sp>
    </p:spTree>
    <p:extLst>
      <p:ext uri="{BB962C8B-B14F-4D97-AF65-F5344CB8AC3E}">
        <p14:creationId xmlns:p14="http://schemas.microsoft.com/office/powerpoint/2010/main" val="575646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Jak przygotować się na kontrolę z ZUS?</a:t>
            </a:r>
            <a:endParaRPr lang="pl-PL" dirty="0"/>
          </a:p>
        </p:txBody>
      </p:sp>
      <p:sp>
        <p:nvSpPr>
          <p:cNvPr id="3" name="Symbol zastępczy zawartości 2"/>
          <p:cNvSpPr>
            <a:spLocks noGrp="1"/>
          </p:cNvSpPr>
          <p:nvPr>
            <p:ph idx="1"/>
          </p:nvPr>
        </p:nvSpPr>
        <p:spPr>
          <a:xfrm>
            <a:off x="838200" y="2325189"/>
            <a:ext cx="10515600" cy="3851774"/>
          </a:xfrm>
        </p:spPr>
        <p:txBody>
          <a:bodyPr/>
          <a:lstStyle/>
          <a:p>
            <a:r>
              <a:rPr lang="pl-PL" b="1" dirty="0"/>
              <a:t>Każdy płatnik składek może zostać poddany kontroli ZUS. Organ rentowy jest bowiem uprawniony do sprawdzenia, czy i jak płatnicy składek wykonują nałożone na nich zadania i obowiązki </a:t>
            </a:r>
            <a:r>
              <a:rPr lang="pl-PL" b="1" dirty="0">
                <a:solidFill>
                  <a:srgbClr val="FF0000"/>
                </a:solidFill>
              </a:rPr>
              <a:t>w zakresie ubezpieczeń społecznych. </a:t>
            </a:r>
            <a:r>
              <a:rPr lang="pl-PL" b="1" dirty="0"/>
              <a:t>Taka kontrola polega przede wszystkim na weryfikacji dokumentacji związanej ze zgłaszaniem do ubezpieczeń oraz naliczaniem składek ubezpieczeniowych za zatrudnione przez płatnika osoby. </a:t>
            </a:r>
            <a:endParaRPr lang="pl-PL" dirty="0"/>
          </a:p>
        </p:txBody>
      </p:sp>
    </p:spTree>
    <p:extLst>
      <p:ext uri="{BB962C8B-B14F-4D97-AF65-F5344CB8AC3E}">
        <p14:creationId xmlns:p14="http://schemas.microsoft.com/office/powerpoint/2010/main" val="375459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031330"/>
            <a:ext cx="10515600" cy="1325563"/>
          </a:xfrm>
        </p:spPr>
        <p:txBody>
          <a:bodyPr/>
          <a:lstStyle/>
          <a:p>
            <a:pPr algn="ctr"/>
            <a:r>
              <a:rPr lang="pl-PL" b="1" dirty="0"/>
              <a:t>Ubezpieczenia społeczne obejmują</a:t>
            </a:r>
            <a:r>
              <a:rPr lang="pl-PL" b="1" dirty="0">
                <a:solidFill>
                  <a:srgbClr val="FF0000"/>
                </a:solidFill>
              </a:rPr>
              <a:t>:</a:t>
            </a:r>
            <a:r>
              <a:rPr lang="pl-PL" dirty="0">
                <a:solidFill>
                  <a:srgbClr val="FF0000"/>
                </a:solidFill>
              </a:rPr>
              <a:t>??????</a:t>
            </a:r>
          </a:p>
        </p:txBody>
      </p:sp>
      <p:sp>
        <p:nvSpPr>
          <p:cNvPr id="3" name="Symbol zastępczy zawartości 2"/>
          <p:cNvSpPr>
            <a:spLocks noGrp="1"/>
          </p:cNvSpPr>
          <p:nvPr>
            <p:ph idx="1"/>
          </p:nvPr>
        </p:nvSpPr>
        <p:spPr>
          <a:xfrm>
            <a:off x="838200" y="2356893"/>
            <a:ext cx="10515600" cy="3820070"/>
          </a:xfrm>
        </p:spPr>
        <p:txBody>
          <a:bodyPr/>
          <a:lstStyle/>
          <a:p>
            <a:pPr marL="0" indent="0">
              <a:buNone/>
            </a:pPr>
            <a:r>
              <a:rPr lang="pl-PL" dirty="0"/>
              <a:t>-</a:t>
            </a:r>
          </a:p>
          <a:p>
            <a:pPr marL="0" indent="0">
              <a:buNone/>
            </a:pPr>
            <a:r>
              <a:rPr lang="pl-PL" dirty="0"/>
              <a:t>-</a:t>
            </a:r>
          </a:p>
          <a:p>
            <a:pPr marL="0" indent="0">
              <a:buNone/>
            </a:pPr>
            <a:r>
              <a:rPr lang="pl-PL" dirty="0"/>
              <a:t>-</a:t>
            </a:r>
          </a:p>
          <a:p>
            <a:pPr marL="0" indent="0">
              <a:buNone/>
            </a:pPr>
            <a:r>
              <a:rPr lang="pl-PL" dirty="0"/>
              <a:t>-</a:t>
            </a:r>
          </a:p>
          <a:p>
            <a:pPr marL="0" indent="0">
              <a:buNone/>
            </a:pPr>
            <a:endParaRPr lang="pl-PL" dirty="0"/>
          </a:p>
        </p:txBody>
      </p:sp>
    </p:spTree>
    <p:extLst>
      <p:ext uri="{BB962C8B-B14F-4D97-AF65-F5344CB8AC3E}">
        <p14:creationId xmlns:p14="http://schemas.microsoft.com/office/powerpoint/2010/main" val="210422253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1877</Words>
  <Application>Microsoft Office PowerPoint</Application>
  <PresentationFormat>Panoramiczny</PresentationFormat>
  <Paragraphs>74</Paragraphs>
  <Slides>26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26</vt:i4>
      </vt:variant>
    </vt:vector>
  </HeadingPairs>
  <TitlesOfParts>
    <vt:vector size="30" baseType="lpstr">
      <vt:lpstr>Arial</vt:lpstr>
      <vt:lpstr>Calibri</vt:lpstr>
      <vt:lpstr>Calibri Light</vt:lpstr>
      <vt:lpstr>Motyw pakietu Office</vt:lpstr>
      <vt:lpstr>PRACOWNIA PRACY BIUROWEJ  SEMESTR II</vt:lpstr>
      <vt:lpstr>EWIDENCJA SKARG I WNISKÓW </vt:lpstr>
      <vt:lpstr>CEL KONTROLI</vt:lpstr>
      <vt:lpstr>PROGRAM KONTROLI </vt:lpstr>
      <vt:lpstr>Prezentacja programu PowerPoint</vt:lpstr>
      <vt:lpstr>UPOWAŻNIENIE DO PRZEPROWADZENIA KONTROLI </vt:lpstr>
      <vt:lpstr>Prezentacja programu PowerPoint</vt:lpstr>
      <vt:lpstr>Jak przygotować się na kontrolę z ZUS?</vt:lpstr>
      <vt:lpstr>Ubezpieczenia społeczne obejmują:??????</vt:lpstr>
      <vt:lpstr>Prezentacja programu PowerPoint</vt:lpstr>
      <vt:lpstr>Co ZUS może sprawdzać? </vt:lpstr>
      <vt:lpstr>Prezentacja programu PowerPoint</vt:lpstr>
      <vt:lpstr>Przygotowanie dokumentów</vt:lpstr>
      <vt:lpstr>Prezentacja programu PowerPoint</vt:lpstr>
      <vt:lpstr>Tłumaczenie z języka obcego </vt:lpstr>
      <vt:lpstr>Miejsce dla kontrolującego</vt:lpstr>
      <vt:lpstr>Prezentacja programu PowerPoint</vt:lpstr>
      <vt:lpstr>Prezentacja programu PowerPoint</vt:lpstr>
      <vt:lpstr>Udzielanie wyjaśnień </vt:lpstr>
      <vt:lpstr>Protokół kontroli </vt:lpstr>
      <vt:lpstr>Prezentacja programu PowerPoint</vt:lpstr>
      <vt:lpstr>Prezentacja programu PowerPoint</vt:lpstr>
      <vt:lpstr>Podstawa prawna </vt:lpstr>
      <vt:lpstr>PROTOKÓŁ </vt:lpstr>
      <vt:lpstr>Prezentacja programu PowerPoint</vt:lpstr>
      <vt:lpstr>ZADANIE DO WYKONANIA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Kamil</dc:creator>
  <cp:lastModifiedBy>sekretariat2</cp:lastModifiedBy>
  <cp:revision>13</cp:revision>
  <dcterms:created xsi:type="dcterms:W3CDTF">2020-04-25T19:44:24Z</dcterms:created>
  <dcterms:modified xsi:type="dcterms:W3CDTF">2020-04-28T15:36:25Z</dcterms:modified>
</cp:coreProperties>
</file>